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421_9CAC9D48.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79.jpg" ContentType="image/jpg"/>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52"/>
  </p:notesMasterIdLst>
  <p:sldIdLst>
    <p:sldId id="1131" r:id="rId3"/>
    <p:sldId id="3450" r:id="rId4"/>
    <p:sldId id="1057" r:id="rId5"/>
    <p:sldId id="1058" r:id="rId6"/>
    <p:sldId id="959" r:id="rId7"/>
    <p:sldId id="1271" r:id="rId8"/>
    <p:sldId id="1272" r:id="rId9"/>
    <p:sldId id="1154" r:id="rId10"/>
    <p:sldId id="1153" r:id="rId11"/>
    <p:sldId id="550" r:id="rId12"/>
    <p:sldId id="1346" r:id="rId13"/>
    <p:sldId id="911" r:id="rId14"/>
    <p:sldId id="1145" r:id="rId15"/>
    <p:sldId id="1347" r:id="rId16"/>
    <p:sldId id="1155" r:id="rId17"/>
    <p:sldId id="3440" r:id="rId18"/>
    <p:sldId id="1200" r:id="rId19"/>
    <p:sldId id="1293" r:id="rId20"/>
    <p:sldId id="610" r:id="rId21"/>
    <p:sldId id="1171" r:id="rId22"/>
    <p:sldId id="1348" r:id="rId23"/>
    <p:sldId id="700" r:id="rId24"/>
    <p:sldId id="3444" r:id="rId25"/>
    <p:sldId id="860" r:id="rId26"/>
    <p:sldId id="1244" r:id="rId27"/>
    <p:sldId id="1319" r:id="rId28"/>
    <p:sldId id="939" r:id="rId29"/>
    <p:sldId id="1262" r:id="rId30"/>
    <p:sldId id="937" r:id="rId31"/>
    <p:sldId id="955" r:id="rId32"/>
    <p:sldId id="1245" r:id="rId33"/>
    <p:sldId id="846" r:id="rId34"/>
    <p:sldId id="3443" r:id="rId35"/>
    <p:sldId id="1335" r:id="rId36"/>
    <p:sldId id="978" r:id="rId37"/>
    <p:sldId id="3452" r:id="rId38"/>
    <p:sldId id="3453" r:id="rId39"/>
    <p:sldId id="3454" r:id="rId40"/>
    <p:sldId id="3455" r:id="rId41"/>
    <p:sldId id="856" r:id="rId42"/>
    <p:sldId id="297" r:id="rId43"/>
    <p:sldId id="286" r:id="rId44"/>
    <p:sldId id="1285" r:id="rId45"/>
    <p:sldId id="1287" r:id="rId46"/>
    <p:sldId id="882" r:id="rId47"/>
    <p:sldId id="3449" r:id="rId48"/>
    <p:sldId id="3448" r:id="rId49"/>
    <p:sldId id="1119" r:id="rId50"/>
    <p:sldId id="612"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79E3A1-22E5-522B-3A8C-172BBACD9D1D}" name="Sawdey, Amy L" initials="SAL" userId="S::Amy.Sawdey@pheaa.org::8e48b90c-3610-458d-a68c-c98356b7851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DC6EC"/>
    <a:srgbClr val="672C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892" autoAdjust="0"/>
  </p:normalViewPr>
  <p:slideViewPr>
    <p:cSldViewPr snapToGrid="0">
      <p:cViewPr varScale="1">
        <p:scale>
          <a:sx n="114" d="100"/>
          <a:sy n="114" d="100"/>
        </p:scale>
        <p:origin x="811" y="101"/>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omments/modernComment_421_9CAC9D48.xml><?xml version="1.0" encoding="utf-8"?>
<p188:cmLst xmlns:a="http://schemas.openxmlformats.org/drawingml/2006/main" xmlns:r="http://schemas.openxmlformats.org/officeDocument/2006/relationships" xmlns:p188="http://schemas.microsoft.com/office/powerpoint/2018/8/main">
  <p188:cm id="{B6C6986E-4448-4512-BD84-E3395D4003C9}" authorId="{4E79E3A1-22E5-522B-3A8C-172BBACD9D1D}" status="resolved" created="2023-08-02T15:43:06.712">
    <pc:sldMkLst xmlns:pc="http://schemas.microsoft.com/office/powerpoint/2013/main/command">
      <pc:docMk/>
      <pc:sldMk cId="2628558152" sldId="1057"/>
    </pc:sldMkLst>
    <p188:txBody>
      <a:bodyPr/>
      <a:lstStyle/>
      <a:p>
        <a:r>
          <a:rPr lang="en-US"/>
          <a:t>Update headshots with those in the finalized Counselor Resource Manual</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png"/></Relationships>
</file>

<file path=ppt/diagrams/_rels/data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147C8C-0FA0-4F37-808F-C0D285314EEB}"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5AEF844B-02AD-4816-AF0F-69446B9571A3}">
      <dgm:prSet phldrT="[Text]" custT="1"/>
      <dgm:spPr>
        <a:solidFill>
          <a:srgbClr val="007299"/>
        </a:solidFill>
      </dgm:spPr>
      <dgm:t>
        <a:bodyPr/>
        <a:lstStyle/>
        <a:p>
          <a:r>
            <a:rPr lang="en-US" sz="3500" b="1" dirty="0"/>
            <a:t>Federal Government </a:t>
          </a:r>
          <a:r>
            <a:rPr lang="en-US" sz="2000" b="1" dirty="0"/>
            <a:t>(studentaid.gov) </a:t>
          </a:r>
        </a:p>
      </dgm:t>
    </dgm:pt>
    <dgm:pt modelId="{5DA4645D-D5C9-4D1A-8EF6-5DD50EB72045}" type="parTrans" cxnId="{72B505E4-4A54-4C0A-AFE2-692762CBCAAE}">
      <dgm:prSet/>
      <dgm:spPr/>
      <dgm:t>
        <a:bodyPr/>
        <a:lstStyle/>
        <a:p>
          <a:endParaRPr lang="en-US"/>
        </a:p>
      </dgm:t>
    </dgm:pt>
    <dgm:pt modelId="{99DF5D36-AAFD-4279-8CE6-59C20DD9D182}" type="sibTrans" cxnId="{72B505E4-4A54-4C0A-AFE2-692762CBCAAE}">
      <dgm:prSet/>
      <dgm:spPr/>
      <dgm:t>
        <a:bodyPr/>
        <a:lstStyle/>
        <a:p>
          <a:endParaRPr lang="en-US"/>
        </a:p>
      </dgm:t>
    </dgm:pt>
    <dgm:pt modelId="{1C48326B-7A65-41D8-B0CA-A662C5D61971}">
      <dgm:prSet phldrT="[Text]" custT="1"/>
      <dgm:spPr>
        <a:solidFill>
          <a:srgbClr val="92278F"/>
        </a:solidFill>
      </dgm:spPr>
      <dgm:t>
        <a:bodyPr/>
        <a:lstStyle/>
        <a:p>
          <a:r>
            <a:rPr lang="en-US" sz="3500" b="1" dirty="0"/>
            <a:t>State Government </a:t>
          </a:r>
          <a:r>
            <a:rPr lang="en-US" sz="2000" b="1" dirty="0"/>
            <a:t>(pheaa.org)</a:t>
          </a:r>
        </a:p>
      </dgm:t>
    </dgm:pt>
    <dgm:pt modelId="{6D05FD4F-2336-4852-B03D-AD9B1D186BB8}" type="parTrans" cxnId="{44C481B2-51D2-4A41-84AB-2E0FE9751F94}">
      <dgm:prSet/>
      <dgm:spPr/>
      <dgm:t>
        <a:bodyPr/>
        <a:lstStyle/>
        <a:p>
          <a:endParaRPr lang="en-US"/>
        </a:p>
      </dgm:t>
    </dgm:pt>
    <dgm:pt modelId="{DAA70B0A-0F7F-4178-AA3A-C6D71DBE6902}" type="sibTrans" cxnId="{44C481B2-51D2-4A41-84AB-2E0FE9751F94}">
      <dgm:prSet/>
      <dgm:spPr/>
      <dgm:t>
        <a:bodyPr/>
        <a:lstStyle/>
        <a:p>
          <a:endParaRPr lang="en-US"/>
        </a:p>
      </dgm:t>
    </dgm:pt>
    <dgm:pt modelId="{37F1650D-2E72-442B-911E-565B3C632592}">
      <dgm:prSet phldrT="[Text]"/>
      <dgm:spPr>
        <a:solidFill>
          <a:srgbClr val="41762C"/>
        </a:solidFill>
      </dgm:spPr>
      <dgm:t>
        <a:bodyPr/>
        <a:lstStyle/>
        <a:p>
          <a:r>
            <a:rPr lang="en-US" b="1" dirty="0"/>
            <a:t>School or College </a:t>
          </a:r>
        </a:p>
      </dgm:t>
    </dgm:pt>
    <dgm:pt modelId="{CF781256-6FAF-453F-B612-2BF153FC9237}" type="parTrans" cxnId="{C9538AB1-19B9-4241-9F77-CCB41713B54F}">
      <dgm:prSet/>
      <dgm:spPr/>
      <dgm:t>
        <a:bodyPr/>
        <a:lstStyle/>
        <a:p>
          <a:endParaRPr lang="en-US"/>
        </a:p>
      </dgm:t>
    </dgm:pt>
    <dgm:pt modelId="{EE86707D-E4EE-43A1-8986-CBC542CB927C}" type="sibTrans" cxnId="{C9538AB1-19B9-4241-9F77-CCB41713B54F}">
      <dgm:prSet/>
      <dgm:spPr/>
      <dgm:t>
        <a:bodyPr/>
        <a:lstStyle/>
        <a:p>
          <a:endParaRPr lang="en-US"/>
        </a:p>
      </dgm:t>
    </dgm:pt>
    <dgm:pt modelId="{82E248D5-0033-47E7-9618-EB156CE525EC}">
      <dgm:prSet phldrT="[Text]"/>
      <dgm:spPr>
        <a:solidFill>
          <a:srgbClr val="FF9900"/>
        </a:solidFill>
      </dgm:spPr>
      <dgm:t>
        <a:bodyPr/>
        <a:lstStyle/>
        <a:p>
          <a:r>
            <a:rPr lang="en-US" b="1" dirty="0"/>
            <a:t>Scholarship Organizations</a:t>
          </a:r>
        </a:p>
      </dgm:t>
    </dgm:pt>
    <dgm:pt modelId="{285BC1B5-F0AA-45D1-9E1A-AB7B2BB0D165}" type="parTrans" cxnId="{84AEF587-7902-4177-8876-D7DFA89445BB}">
      <dgm:prSet/>
      <dgm:spPr/>
      <dgm:t>
        <a:bodyPr/>
        <a:lstStyle/>
        <a:p>
          <a:endParaRPr lang="en-US"/>
        </a:p>
      </dgm:t>
    </dgm:pt>
    <dgm:pt modelId="{066D4D79-336F-4D1C-8B1F-83E62C707954}" type="sibTrans" cxnId="{84AEF587-7902-4177-8876-D7DFA89445BB}">
      <dgm:prSet/>
      <dgm:spPr/>
      <dgm:t>
        <a:bodyPr/>
        <a:lstStyle/>
        <a:p>
          <a:endParaRPr lang="en-US"/>
        </a:p>
      </dgm:t>
    </dgm:pt>
    <dgm:pt modelId="{C5915D3F-3836-4336-85CD-D0D39AC0D486}" type="pres">
      <dgm:prSet presAssocID="{B4147C8C-0FA0-4F37-808F-C0D285314EEB}" presName="linear" presStyleCnt="0">
        <dgm:presLayoutVars>
          <dgm:dir/>
          <dgm:resizeHandles val="exact"/>
        </dgm:presLayoutVars>
      </dgm:prSet>
      <dgm:spPr/>
    </dgm:pt>
    <dgm:pt modelId="{C5C82625-58F1-4537-96F4-BF3B4AD999C6}" type="pres">
      <dgm:prSet presAssocID="{5AEF844B-02AD-4816-AF0F-69446B9571A3}" presName="comp" presStyleCnt="0"/>
      <dgm:spPr/>
    </dgm:pt>
    <dgm:pt modelId="{4B7546B7-9065-40D2-8ACE-90D7D03E7BCA}" type="pres">
      <dgm:prSet presAssocID="{5AEF844B-02AD-4816-AF0F-69446B9571A3}" presName="box" presStyleLbl="node1" presStyleIdx="0" presStyleCnt="4"/>
      <dgm:spPr/>
    </dgm:pt>
    <dgm:pt modelId="{7948FC8F-02CF-4E3D-AD89-CF76B184FDCE}" type="pres">
      <dgm:prSet presAssocID="{5AEF844B-02AD-4816-AF0F-69446B9571A3}" presName="img" presStyleLbl="fgImgPlac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A1B5FBB-0C9A-44F2-88C1-3626235E1CD8}" type="pres">
      <dgm:prSet presAssocID="{5AEF844B-02AD-4816-AF0F-69446B9571A3}" presName="text" presStyleLbl="node1" presStyleIdx="0" presStyleCnt="4">
        <dgm:presLayoutVars>
          <dgm:bulletEnabled val="1"/>
        </dgm:presLayoutVars>
      </dgm:prSet>
      <dgm:spPr/>
    </dgm:pt>
    <dgm:pt modelId="{314D5929-F7D4-43B7-A249-3B7D2818F07B}" type="pres">
      <dgm:prSet presAssocID="{99DF5D36-AAFD-4279-8CE6-59C20DD9D182}" presName="spacer" presStyleCnt="0"/>
      <dgm:spPr/>
    </dgm:pt>
    <dgm:pt modelId="{E0976FE2-C033-42DC-ABFF-66FE9A4E3DF9}" type="pres">
      <dgm:prSet presAssocID="{1C48326B-7A65-41D8-B0CA-A662C5D61971}" presName="comp" presStyleCnt="0"/>
      <dgm:spPr/>
    </dgm:pt>
    <dgm:pt modelId="{4BC9F129-0BB2-4AB5-888F-76A4DB0E6632}" type="pres">
      <dgm:prSet presAssocID="{1C48326B-7A65-41D8-B0CA-A662C5D61971}" presName="box" presStyleLbl="node1" presStyleIdx="1" presStyleCnt="4"/>
      <dgm:spPr/>
    </dgm:pt>
    <dgm:pt modelId="{7B27083F-11EA-42A9-8568-F551F3D5AC9D}" type="pres">
      <dgm:prSet presAssocID="{1C48326B-7A65-41D8-B0CA-A662C5D61971}" presName="img" presStyleLbl="fgImgPlac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DB631A3C-91E6-41F4-B14F-12FF6877A6A9}" type="pres">
      <dgm:prSet presAssocID="{1C48326B-7A65-41D8-B0CA-A662C5D61971}" presName="text" presStyleLbl="node1" presStyleIdx="1" presStyleCnt="4">
        <dgm:presLayoutVars>
          <dgm:bulletEnabled val="1"/>
        </dgm:presLayoutVars>
      </dgm:prSet>
      <dgm:spPr/>
    </dgm:pt>
    <dgm:pt modelId="{41E2C6FB-8480-41CE-8955-D4BC3AAE8F44}" type="pres">
      <dgm:prSet presAssocID="{DAA70B0A-0F7F-4178-AA3A-C6D71DBE6902}" presName="spacer" presStyleCnt="0"/>
      <dgm:spPr/>
    </dgm:pt>
    <dgm:pt modelId="{B2D691F3-D5C2-4443-B499-DD4DA0494963}" type="pres">
      <dgm:prSet presAssocID="{37F1650D-2E72-442B-911E-565B3C632592}" presName="comp" presStyleCnt="0"/>
      <dgm:spPr/>
    </dgm:pt>
    <dgm:pt modelId="{2519A10B-5E81-47B4-A7B7-99AD5A26E253}" type="pres">
      <dgm:prSet presAssocID="{37F1650D-2E72-442B-911E-565B3C632592}" presName="box" presStyleLbl="node1" presStyleIdx="2" presStyleCnt="4"/>
      <dgm:spPr/>
    </dgm:pt>
    <dgm:pt modelId="{C2598690-394C-4962-845D-C9927F26CBED}" type="pres">
      <dgm:prSet presAssocID="{37F1650D-2E72-442B-911E-565B3C632592}" presName="img" presStyleLbl="fgImgPlac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421B2CCB-86DD-420E-B06B-0365FF457383}" type="pres">
      <dgm:prSet presAssocID="{37F1650D-2E72-442B-911E-565B3C632592}" presName="text" presStyleLbl="node1" presStyleIdx="2" presStyleCnt="4">
        <dgm:presLayoutVars>
          <dgm:bulletEnabled val="1"/>
        </dgm:presLayoutVars>
      </dgm:prSet>
      <dgm:spPr/>
    </dgm:pt>
    <dgm:pt modelId="{D241DB2A-57D4-4EDC-A919-19A5CA230817}" type="pres">
      <dgm:prSet presAssocID="{EE86707D-E4EE-43A1-8986-CBC542CB927C}" presName="spacer" presStyleCnt="0"/>
      <dgm:spPr/>
    </dgm:pt>
    <dgm:pt modelId="{A55F2E31-4DCC-4242-8B2E-1D60E17D6DF6}" type="pres">
      <dgm:prSet presAssocID="{82E248D5-0033-47E7-9618-EB156CE525EC}" presName="comp" presStyleCnt="0"/>
      <dgm:spPr/>
    </dgm:pt>
    <dgm:pt modelId="{5BFA05D5-870B-4B4B-A007-B74C5400BD5A}" type="pres">
      <dgm:prSet presAssocID="{82E248D5-0033-47E7-9618-EB156CE525EC}" presName="box" presStyleLbl="node1" presStyleIdx="3" presStyleCnt="4"/>
      <dgm:spPr/>
    </dgm:pt>
    <dgm:pt modelId="{19442893-43B3-4FD8-A565-C68AD39C2630}" type="pres">
      <dgm:prSet presAssocID="{82E248D5-0033-47E7-9618-EB156CE525EC}" presName="img" presStyleLbl="fgImgPlac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08BD781-7EC0-44B2-968C-240CDB63D99D}" type="pres">
      <dgm:prSet presAssocID="{82E248D5-0033-47E7-9618-EB156CE525EC}" presName="text" presStyleLbl="node1" presStyleIdx="3" presStyleCnt="4">
        <dgm:presLayoutVars>
          <dgm:bulletEnabled val="1"/>
        </dgm:presLayoutVars>
      </dgm:prSet>
      <dgm:spPr/>
    </dgm:pt>
  </dgm:ptLst>
  <dgm:cxnLst>
    <dgm:cxn modelId="{AB60FD06-E3FF-48F7-9322-357ACDC99EB8}" type="presOf" srcId="{37F1650D-2E72-442B-911E-565B3C632592}" destId="{421B2CCB-86DD-420E-B06B-0365FF457383}" srcOrd="1" destOrd="0" presId="urn:microsoft.com/office/officeart/2005/8/layout/vList4"/>
    <dgm:cxn modelId="{EA8E4207-5ECF-4799-ABD4-0BF65010A99E}" type="presOf" srcId="{82E248D5-0033-47E7-9618-EB156CE525EC}" destId="{5BFA05D5-870B-4B4B-A007-B74C5400BD5A}" srcOrd="0" destOrd="0" presId="urn:microsoft.com/office/officeart/2005/8/layout/vList4"/>
    <dgm:cxn modelId="{50D66826-0E06-40AA-8F43-29A8CBA0D350}" type="presOf" srcId="{5AEF844B-02AD-4816-AF0F-69446B9571A3}" destId="{AA1B5FBB-0C9A-44F2-88C1-3626235E1CD8}" srcOrd="1" destOrd="0" presId="urn:microsoft.com/office/officeart/2005/8/layout/vList4"/>
    <dgm:cxn modelId="{31E6513E-D46E-4131-80EC-D54011B0EF45}" type="presOf" srcId="{82E248D5-0033-47E7-9618-EB156CE525EC}" destId="{308BD781-7EC0-44B2-968C-240CDB63D99D}" srcOrd="1" destOrd="0" presId="urn:microsoft.com/office/officeart/2005/8/layout/vList4"/>
    <dgm:cxn modelId="{6170BB6F-05D1-4C09-9972-652E672AB657}" type="presOf" srcId="{1C48326B-7A65-41D8-B0CA-A662C5D61971}" destId="{DB631A3C-91E6-41F4-B14F-12FF6877A6A9}" srcOrd="1" destOrd="0" presId="urn:microsoft.com/office/officeart/2005/8/layout/vList4"/>
    <dgm:cxn modelId="{84AEF587-7902-4177-8876-D7DFA89445BB}" srcId="{B4147C8C-0FA0-4F37-808F-C0D285314EEB}" destId="{82E248D5-0033-47E7-9618-EB156CE525EC}" srcOrd="3" destOrd="0" parTransId="{285BC1B5-F0AA-45D1-9E1A-AB7B2BB0D165}" sibTransId="{066D4D79-336F-4D1C-8B1F-83E62C707954}"/>
    <dgm:cxn modelId="{70ABBD93-17A3-433F-B194-8FCE418E4F7D}" type="presOf" srcId="{1C48326B-7A65-41D8-B0CA-A662C5D61971}" destId="{4BC9F129-0BB2-4AB5-888F-76A4DB0E6632}" srcOrd="0" destOrd="0" presId="urn:microsoft.com/office/officeart/2005/8/layout/vList4"/>
    <dgm:cxn modelId="{C9538AB1-19B9-4241-9F77-CCB41713B54F}" srcId="{B4147C8C-0FA0-4F37-808F-C0D285314EEB}" destId="{37F1650D-2E72-442B-911E-565B3C632592}" srcOrd="2" destOrd="0" parTransId="{CF781256-6FAF-453F-B612-2BF153FC9237}" sibTransId="{EE86707D-E4EE-43A1-8986-CBC542CB927C}"/>
    <dgm:cxn modelId="{44C481B2-51D2-4A41-84AB-2E0FE9751F94}" srcId="{B4147C8C-0FA0-4F37-808F-C0D285314EEB}" destId="{1C48326B-7A65-41D8-B0CA-A662C5D61971}" srcOrd="1" destOrd="0" parTransId="{6D05FD4F-2336-4852-B03D-AD9B1D186BB8}" sibTransId="{DAA70B0A-0F7F-4178-AA3A-C6D71DBE6902}"/>
    <dgm:cxn modelId="{18A59CC5-A94A-4FAA-A505-E9EC7BADD0FF}" type="presOf" srcId="{37F1650D-2E72-442B-911E-565B3C632592}" destId="{2519A10B-5E81-47B4-A7B7-99AD5A26E253}" srcOrd="0" destOrd="0" presId="urn:microsoft.com/office/officeart/2005/8/layout/vList4"/>
    <dgm:cxn modelId="{72B505E4-4A54-4C0A-AFE2-692762CBCAAE}" srcId="{B4147C8C-0FA0-4F37-808F-C0D285314EEB}" destId="{5AEF844B-02AD-4816-AF0F-69446B9571A3}" srcOrd="0" destOrd="0" parTransId="{5DA4645D-D5C9-4D1A-8EF6-5DD50EB72045}" sibTransId="{99DF5D36-AAFD-4279-8CE6-59C20DD9D182}"/>
    <dgm:cxn modelId="{BD20CAF9-B996-44B4-A494-922171ACD895}" type="presOf" srcId="{B4147C8C-0FA0-4F37-808F-C0D285314EEB}" destId="{C5915D3F-3836-4336-85CD-D0D39AC0D486}" srcOrd="0" destOrd="0" presId="urn:microsoft.com/office/officeart/2005/8/layout/vList4"/>
    <dgm:cxn modelId="{813406FF-0A17-47D7-A255-EDB76B8A40D3}" type="presOf" srcId="{5AEF844B-02AD-4816-AF0F-69446B9571A3}" destId="{4B7546B7-9065-40D2-8ACE-90D7D03E7BCA}" srcOrd="0" destOrd="0" presId="urn:microsoft.com/office/officeart/2005/8/layout/vList4"/>
    <dgm:cxn modelId="{4866A745-3FE2-4C4E-A984-B18F0DD43DC0}" type="presParOf" srcId="{C5915D3F-3836-4336-85CD-D0D39AC0D486}" destId="{C5C82625-58F1-4537-96F4-BF3B4AD999C6}" srcOrd="0" destOrd="0" presId="urn:microsoft.com/office/officeart/2005/8/layout/vList4"/>
    <dgm:cxn modelId="{13777ED9-AE73-435F-BCBD-49485BCEB2E6}" type="presParOf" srcId="{C5C82625-58F1-4537-96F4-BF3B4AD999C6}" destId="{4B7546B7-9065-40D2-8ACE-90D7D03E7BCA}" srcOrd="0" destOrd="0" presId="urn:microsoft.com/office/officeart/2005/8/layout/vList4"/>
    <dgm:cxn modelId="{CDCC3D44-E107-4E48-9D32-F3ED7FD0673E}" type="presParOf" srcId="{C5C82625-58F1-4537-96F4-BF3B4AD999C6}" destId="{7948FC8F-02CF-4E3D-AD89-CF76B184FDCE}" srcOrd="1" destOrd="0" presId="urn:microsoft.com/office/officeart/2005/8/layout/vList4"/>
    <dgm:cxn modelId="{E6C7ABB7-8208-4F98-BE13-A325F2362EA2}" type="presParOf" srcId="{C5C82625-58F1-4537-96F4-BF3B4AD999C6}" destId="{AA1B5FBB-0C9A-44F2-88C1-3626235E1CD8}" srcOrd="2" destOrd="0" presId="urn:microsoft.com/office/officeart/2005/8/layout/vList4"/>
    <dgm:cxn modelId="{E9C3C7EC-F329-4A0B-B05B-FD6A083C4FE7}" type="presParOf" srcId="{C5915D3F-3836-4336-85CD-D0D39AC0D486}" destId="{314D5929-F7D4-43B7-A249-3B7D2818F07B}" srcOrd="1" destOrd="0" presId="urn:microsoft.com/office/officeart/2005/8/layout/vList4"/>
    <dgm:cxn modelId="{9158FD59-C101-46B8-8D14-D315838EE459}" type="presParOf" srcId="{C5915D3F-3836-4336-85CD-D0D39AC0D486}" destId="{E0976FE2-C033-42DC-ABFF-66FE9A4E3DF9}" srcOrd="2" destOrd="0" presId="urn:microsoft.com/office/officeart/2005/8/layout/vList4"/>
    <dgm:cxn modelId="{1485D988-AC7C-420A-9C50-772DA9519D63}" type="presParOf" srcId="{E0976FE2-C033-42DC-ABFF-66FE9A4E3DF9}" destId="{4BC9F129-0BB2-4AB5-888F-76A4DB0E6632}" srcOrd="0" destOrd="0" presId="urn:microsoft.com/office/officeart/2005/8/layout/vList4"/>
    <dgm:cxn modelId="{3016DAE8-7400-4DA4-B961-60FF44AC8A63}" type="presParOf" srcId="{E0976FE2-C033-42DC-ABFF-66FE9A4E3DF9}" destId="{7B27083F-11EA-42A9-8568-F551F3D5AC9D}" srcOrd="1" destOrd="0" presId="urn:microsoft.com/office/officeart/2005/8/layout/vList4"/>
    <dgm:cxn modelId="{41E8FA1C-22FD-42C0-998F-4D3DE8B85EA7}" type="presParOf" srcId="{E0976FE2-C033-42DC-ABFF-66FE9A4E3DF9}" destId="{DB631A3C-91E6-41F4-B14F-12FF6877A6A9}" srcOrd="2" destOrd="0" presId="urn:microsoft.com/office/officeart/2005/8/layout/vList4"/>
    <dgm:cxn modelId="{7FBEB89C-E51E-4EDF-8017-3617E2EAB02F}" type="presParOf" srcId="{C5915D3F-3836-4336-85CD-D0D39AC0D486}" destId="{41E2C6FB-8480-41CE-8955-D4BC3AAE8F44}" srcOrd="3" destOrd="0" presId="urn:microsoft.com/office/officeart/2005/8/layout/vList4"/>
    <dgm:cxn modelId="{97C8976F-0572-444C-BBBA-F77C6C626F2D}" type="presParOf" srcId="{C5915D3F-3836-4336-85CD-D0D39AC0D486}" destId="{B2D691F3-D5C2-4443-B499-DD4DA0494963}" srcOrd="4" destOrd="0" presId="urn:microsoft.com/office/officeart/2005/8/layout/vList4"/>
    <dgm:cxn modelId="{A8008470-CB6E-4607-9C7F-1E8A92D377E1}" type="presParOf" srcId="{B2D691F3-D5C2-4443-B499-DD4DA0494963}" destId="{2519A10B-5E81-47B4-A7B7-99AD5A26E253}" srcOrd="0" destOrd="0" presId="urn:microsoft.com/office/officeart/2005/8/layout/vList4"/>
    <dgm:cxn modelId="{6C3D5F23-D2FC-4E1F-8ECE-C7EB24FFD550}" type="presParOf" srcId="{B2D691F3-D5C2-4443-B499-DD4DA0494963}" destId="{C2598690-394C-4962-845D-C9927F26CBED}" srcOrd="1" destOrd="0" presId="urn:microsoft.com/office/officeart/2005/8/layout/vList4"/>
    <dgm:cxn modelId="{53E6E7F3-209F-4D26-A297-7B576F5FD21E}" type="presParOf" srcId="{B2D691F3-D5C2-4443-B499-DD4DA0494963}" destId="{421B2CCB-86DD-420E-B06B-0365FF457383}" srcOrd="2" destOrd="0" presId="urn:microsoft.com/office/officeart/2005/8/layout/vList4"/>
    <dgm:cxn modelId="{8C8D7BED-FD14-43CB-893A-76DE65F933FC}" type="presParOf" srcId="{C5915D3F-3836-4336-85CD-D0D39AC0D486}" destId="{D241DB2A-57D4-4EDC-A919-19A5CA230817}" srcOrd="5" destOrd="0" presId="urn:microsoft.com/office/officeart/2005/8/layout/vList4"/>
    <dgm:cxn modelId="{C08426D3-EFD2-402A-805F-D4E900E3D995}" type="presParOf" srcId="{C5915D3F-3836-4336-85CD-D0D39AC0D486}" destId="{A55F2E31-4DCC-4242-8B2E-1D60E17D6DF6}" srcOrd="6" destOrd="0" presId="urn:microsoft.com/office/officeart/2005/8/layout/vList4"/>
    <dgm:cxn modelId="{BA5EF749-4ED7-4571-9E3E-2FA4F8E290CD}" type="presParOf" srcId="{A55F2E31-4DCC-4242-8B2E-1D60E17D6DF6}" destId="{5BFA05D5-870B-4B4B-A007-B74C5400BD5A}" srcOrd="0" destOrd="0" presId="urn:microsoft.com/office/officeart/2005/8/layout/vList4"/>
    <dgm:cxn modelId="{775F0B38-E60D-45A1-BFBB-EA7A1E491E4F}" type="presParOf" srcId="{A55F2E31-4DCC-4242-8B2E-1D60E17D6DF6}" destId="{19442893-43B3-4FD8-A565-C68AD39C2630}" srcOrd="1" destOrd="0" presId="urn:microsoft.com/office/officeart/2005/8/layout/vList4"/>
    <dgm:cxn modelId="{2F99BAAD-2137-4F7E-AC48-9EBFC67DA556}" type="presParOf" srcId="{A55F2E31-4DCC-4242-8B2E-1D60E17D6DF6}" destId="{308BD781-7EC0-44B2-968C-240CDB63D99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E1A049-67FD-4F58-BD44-8A560E9A70C6}"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D1AE6135-F345-44D7-840D-73A84DFCEB25}">
      <dgm:prSet custT="1"/>
      <dgm:spPr>
        <a:solidFill>
          <a:srgbClr val="92278F"/>
        </a:solidFill>
      </dgm:spPr>
      <dgm:t>
        <a:bodyPr/>
        <a:lstStyle/>
        <a:p>
          <a:pPr algn="ctr"/>
          <a:r>
            <a:rPr lang="en-US" sz="2400" dirty="0"/>
            <a:t>Postsecondary Scholarships</a:t>
          </a:r>
        </a:p>
      </dgm:t>
    </dgm:pt>
    <dgm:pt modelId="{2D6C52FA-B780-42A1-8815-05F869F5970E}" type="parTrans" cxnId="{CD1D8BE1-E81B-4405-B83F-6767E93F3AE9}">
      <dgm:prSet/>
      <dgm:spPr/>
      <dgm:t>
        <a:bodyPr/>
        <a:lstStyle/>
        <a:p>
          <a:endParaRPr lang="en-US"/>
        </a:p>
      </dgm:t>
    </dgm:pt>
    <dgm:pt modelId="{0B3EB835-516C-4CC6-902F-CEFD0F68B0F1}" type="sibTrans" cxnId="{CD1D8BE1-E81B-4405-B83F-6767E93F3AE9}">
      <dgm:prSet/>
      <dgm:spPr/>
      <dgm:t>
        <a:bodyPr/>
        <a:lstStyle/>
        <a:p>
          <a:endParaRPr lang="en-US"/>
        </a:p>
      </dgm:t>
    </dgm:pt>
    <dgm:pt modelId="{ECC25C9F-F3CE-4F57-9751-9D6763C4981F}">
      <dgm:prSet custT="1"/>
      <dgm:spPr>
        <a:solidFill>
          <a:srgbClr val="92278F"/>
        </a:solidFill>
      </dgm:spPr>
      <dgm:t>
        <a:bodyPr/>
        <a:lstStyle/>
        <a:p>
          <a:pPr algn="ctr"/>
          <a:r>
            <a:rPr lang="en-US" sz="2400" dirty="0"/>
            <a:t>Local and Regional Scholarships</a:t>
          </a:r>
        </a:p>
      </dgm:t>
    </dgm:pt>
    <dgm:pt modelId="{4DD89DCE-1523-4331-91D9-823835EB341D}" type="parTrans" cxnId="{B3298585-A61D-4F1F-A8B3-C63DE0B05DBA}">
      <dgm:prSet/>
      <dgm:spPr/>
      <dgm:t>
        <a:bodyPr/>
        <a:lstStyle/>
        <a:p>
          <a:endParaRPr lang="en-US"/>
        </a:p>
      </dgm:t>
    </dgm:pt>
    <dgm:pt modelId="{C062A082-D72C-45B5-8D49-B57A91F9384B}" type="sibTrans" cxnId="{B3298585-A61D-4F1F-A8B3-C63DE0B05DBA}">
      <dgm:prSet/>
      <dgm:spPr/>
      <dgm:t>
        <a:bodyPr/>
        <a:lstStyle/>
        <a:p>
          <a:endParaRPr lang="en-US"/>
        </a:p>
      </dgm:t>
    </dgm:pt>
    <dgm:pt modelId="{32FCF7C2-D66C-49CA-AA94-8B47BE2BF224}">
      <dgm:prSet custT="1"/>
      <dgm:spPr>
        <a:solidFill>
          <a:srgbClr val="92278F"/>
        </a:solidFill>
      </dgm:spPr>
      <dgm:t>
        <a:bodyPr/>
        <a:lstStyle/>
        <a:p>
          <a:pPr algn="ctr"/>
          <a:r>
            <a:rPr lang="en-US" sz="2800" dirty="0"/>
            <a:t>National Scholarships</a:t>
          </a:r>
        </a:p>
      </dgm:t>
    </dgm:pt>
    <dgm:pt modelId="{967F269D-E3EC-4A70-A6FC-C38B7D308A3B}" type="parTrans" cxnId="{EA9E01F7-4827-409C-B550-93C0478F0BA2}">
      <dgm:prSet/>
      <dgm:spPr/>
      <dgm:t>
        <a:bodyPr/>
        <a:lstStyle/>
        <a:p>
          <a:endParaRPr lang="en-US"/>
        </a:p>
      </dgm:t>
    </dgm:pt>
    <dgm:pt modelId="{EA8069F8-F351-46E4-BB6D-1DBE8EB42BBF}" type="sibTrans" cxnId="{EA9E01F7-4827-409C-B550-93C0478F0BA2}">
      <dgm:prSet/>
      <dgm:spPr/>
      <dgm:t>
        <a:bodyPr/>
        <a:lstStyle/>
        <a:p>
          <a:endParaRPr lang="en-US"/>
        </a:p>
      </dgm:t>
    </dgm:pt>
    <dgm:pt modelId="{E9BD1C24-9B64-43D0-BFD3-FF087380A59D}" type="pres">
      <dgm:prSet presAssocID="{93E1A049-67FD-4F58-BD44-8A560E9A70C6}" presName="Name0" presStyleCnt="0">
        <dgm:presLayoutVars>
          <dgm:dir/>
          <dgm:resizeHandles val="exact"/>
        </dgm:presLayoutVars>
      </dgm:prSet>
      <dgm:spPr/>
    </dgm:pt>
    <dgm:pt modelId="{1D33933A-23E6-4682-8274-5ACA5060B446}" type="pres">
      <dgm:prSet presAssocID="{D1AE6135-F345-44D7-840D-73A84DFCEB25}" presName="composite" presStyleCnt="0"/>
      <dgm:spPr/>
    </dgm:pt>
    <dgm:pt modelId="{B2454C6F-2BEC-4B95-AAE4-DED579AF3C5D}" type="pres">
      <dgm:prSet presAssocID="{D1AE6135-F345-44D7-840D-73A84DFCEB25}" presName="rect1" presStyleLbl="bgImgPlace1" presStyleIdx="0" presStyleCnt="3" custLinFactNeighborX="-114" custLinFactNeighborY="-29247"/>
      <dgm:spPr>
        <a:blipFill>
          <a:blip xmlns:r="http://schemas.openxmlformats.org/officeDocument/2006/relationships" r:embed="rId1" cstate="email">
            <a:extLst>
              <a:ext uri="{28A0092B-C50C-407E-A947-70E740481C1C}">
                <a14:useLocalDpi xmlns:a14="http://schemas.microsoft.com/office/drawing/2010/main"/>
              </a:ext>
            </a:extLst>
          </a:blip>
          <a:srcRect/>
          <a:stretch>
            <a:fillRect l="-21000" r="-21000"/>
          </a:stretch>
        </a:blipFill>
      </dgm:spPr>
      <dgm:extLst>
        <a:ext uri="{E40237B7-FDA0-4F09-8148-C483321AD2D9}">
          <dgm14:cNvPr xmlns:dgm14="http://schemas.microsoft.com/office/drawing/2010/diagram" id="0" name="" descr="Aerial view of the University of Arizona"/>
        </a:ext>
      </dgm:extLst>
    </dgm:pt>
    <dgm:pt modelId="{B57A95DB-16DD-470C-9656-D415A38198BA}" type="pres">
      <dgm:prSet presAssocID="{D1AE6135-F345-44D7-840D-73A84DFCEB25}" presName="wedgeRectCallout1" presStyleLbl="node1" presStyleIdx="0" presStyleCnt="3" custScaleX="111542" custScaleY="274273" custLinFactNeighborX="-3884" custLinFactNeighborY="48763">
        <dgm:presLayoutVars>
          <dgm:bulletEnabled val="1"/>
        </dgm:presLayoutVars>
      </dgm:prSet>
      <dgm:spPr/>
    </dgm:pt>
    <dgm:pt modelId="{DF0B4069-1D52-4CDC-ADED-B84CCAE41DEE}" type="pres">
      <dgm:prSet presAssocID="{0B3EB835-516C-4CC6-902F-CEFD0F68B0F1}" presName="sibTrans" presStyleCnt="0"/>
      <dgm:spPr/>
    </dgm:pt>
    <dgm:pt modelId="{0EF6EC62-A5B9-4A75-A709-D5E751A60A85}" type="pres">
      <dgm:prSet presAssocID="{ECC25C9F-F3CE-4F57-9751-9D6763C4981F}" presName="composite" presStyleCnt="0"/>
      <dgm:spPr/>
    </dgm:pt>
    <dgm:pt modelId="{033789DD-8F0B-4AC4-B6D2-B3A82CA28FB6}" type="pres">
      <dgm:prSet presAssocID="{ECC25C9F-F3CE-4F57-9751-9D6763C4981F}" presName="rect1" presStyleLbl="bgImgPlace1" presStyleIdx="1" presStyleCnt="3" custLinFactNeighborX="1431" custLinFactNeighborY="-28335"/>
      <dgm:spPr>
        <a:blipFill>
          <a:blip xmlns:r="http://schemas.openxmlformats.org/officeDocument/2006/relationships" r:embed="rId2" cstate="email">
            <a:extLst>
              <a:ext uri="{28A0092B-C50C-407E-A947-70E740481C1C}">
                <a14:useLocalDpi xmlns:a14="http://schemas.microsoft.com/office/drawing/2010/main"/>
              </a:ext>
            </a:extLst>
          </a:blip>
          <a:srcRect/>
          <a:stretch>
            <a:fillRect l="-11000" r="-11000"/>
          </a:stretch>
        </a:blipFill>
      </dgm:spPr>
      <dgm:extLst>
        <a:ext uri="{E40237B7-FDA0-4F09-8148-C483321AD2D9}">
          <dgm14:cNvPr xmlns:dgm14="http://schemas.microsoft.com/office/drawing/2010/diagram" id="0" name="" descr="Student seated at table presenting on a tablet to two other students"/>
        </a:ext>
      </dgm:extLst>
    </dgm:pt>
    <dgm:pt modelId="{7F7E95C7-5FC9-40A9-9A70-625CD5617F01}" type="pres">
      <dgm:prSet presAssocID="{ECC25C9F-F3CE-4F57-9751-9D6763C4981F}" presName="wedgeRectCallout1" presStyleLbl="node1" presStyleIdx="1" presStyleCnt="3" custScaleX="111883" custScaleY="268963" custLinFactNeighborX="-2992" custLinFactNeighborY="44781">
        <dgm:presLayoutVars>
          <dgm:bulletEnabled val="1"/>
        </dgm:presLayoutVars>
      </dgm:prSet>
      <dgm:spPr/>
    </dgm:pt>
    <dgm:pt modelId="{86410688-9201-40B9-BFAF-5297705CC6D0}" type="pres">
      <dgm:prSet presAssocID="{C062A082-D72C-45B5-8D49-B57A91F9384B}" presName="sibTrans" presStyleCnt="0"/>
      <dgm:spPr/>
    </dgm:pt>
    <dgm:pt modelId="{7316D0D1-82C1-4907-9855-F5C1B54908FC}" type="pres">
      <dgm:prSet presAssocID="{32FCF7C2-D66C-49CA-AA94-8B47BE2BF224}" presName="composite" presStyleCnt="0"/>
      <dgm:spPr/>
    </dgm:pt>
    <dgm:pt modelId="{6AA34EE9-9FD9-4B3F-8EC8-FB9E523EDE10}" type="pres">
      <dgm:prSet presAssocID="{32FCF7C2-D66C-49CA-AA94-8B47BE2BF224}" presName="rect1" presStyleLbl="bgImgPlace1" presStyleIdx="2" presStyleCnt="3" custLinFactNeighborX="1111" custLinFactNeighborY="-27168"/>
      <dgm:spPr>
        <a:blipFill>
          <a:blip xmlns:r="http://schemas.openxmlformats.org/officeDocument/2006/relationships" r:embed="rId3" cstate="email">
            <a:extLst>
              <a:ext uri="{28A0092B-C50C-407E-A947-70E740481C1C}">
                <a14:useLocalDpi xmlns:a14="http://schemas.microsoft.com/office/drawing/2010/main"/>
              </a:ext>
            </a:extLst>
          </a:blip>
          <a:srcRect/>
          <a:stretch>
            <a:fillRect l="-10000" r="-10000"/>
          </a:stretch>
        </a:blipFill>
      </dgm:spPr>
      <dgm:extLst>
        <a:ext uri="{E40237B7-FDA0-4F09-8148-C483321AD2D9}">
          <dgm14:cNvPr xmlns:dgm14="http://schemas.microsoft.com/office/drawing/2010/diagram" id="0" name="" descr="Hands on keyboard and mouse"/>
        </a:ext>
      </dgm:extLst>
    </dgm:pt>
    <dgm:pt modelId="{98C0E069-C68D-4A6E-AC80-61C9E6BC1DF9}" type="pres">
      <dgm:prSet presAssocID="{32FCF7C2-D66C-49CA-AA94-8B47BE2BF224}" presName="wedgeRectCallout1" presStyleLbl="node1" presStyleIdx="2" presStyleCnt="3" custScaleX="110771" custScaleY="263470" custLinFactNeighborX="-2247" custLinFactNeighborY="40742">
        <dgm:presLayoutVars>
          <dgm:bulletEnabled val="1"/>
        </dgm:presLayoutVars>
      </dgm:prSet>
      <dgm:spPr/>
    </dgm:pt>
  </dgm:ptLst>
  <dgm:cxnLst>
    <dgm:cxn modelId="{3CB3D321-3E0B-4C5F-863F-DF4F7CFAB559}" type="presOf" srcId="{93E1A049-67FD-4F58-BD44-8A560E9A70C6}" destId="{E9BD1C24-9B64-43D0-BFD3-FF087380A59D}" srcOrd="0" destOrd="0" presId="urn:microsoft.com/office/officeart/2008/layout/BendingPictureCaptionList"/>
    <dgm:cxn modelId="{6DF2396B-7C25-4B1D-91E9-7442C56B3AAB}" type="presOf" srcId="{32FCF7C2-D66C-49CA-AA94-8B47BE2BF224}" destId="{98C0E069-C68D-4A6E-AC80-61C9E6BC1DF9}" srcOrd="0" destOrd="0" presId="urn:microsoft.com/office/officeart/2008/layout/BendingPictureCaptionList"/>
    <dgm:cxn modelId="{B3298585-A61D-4F1F-A8B3-C63DE0B05DBA}" srcId="{93E1A049-67FD-4F58-BD44-8A560E9A70C6}" destId="{ECC25C9F-F3CE-4F57-9751-9D6763C4981F}" srcOrd="1" destOrd="0" parTransId="{4DD89DCE-1523-4331-91D9-823835EB341D}" sibTransId="{C062A082-D72C-45B5-8D49-B57A91F9384B}"/>
    <dgm:cxn modelId="{6F7B3C9B-25B3-467E-9A6E-B52D90A4F4EA}" type="presOf" srcId="{ECC25C9F-F3CE-4F57-9751-9D6763C4981F}" destId="{7F7E95C7-5FC9-40A9-9A70-625CD5617F01}" srcOrd="0" destOrd="0" presId="urn:microsoft.com/office/officeart/2008/layout/BendingPictureCaptionList"/>
    <dgm:cxn modelId="{CD1D8BE1-E81B-4405-B83F-6767E93F3AE9}" srcId="{93E1A049-67FD-4F58-BD44-8A560E9A70C6}" destId="{D1AE6135-F345-44D7-840D-73A84DFCEB25}" srcOrd="0" destOrd="0" parTransId="{2D6C52FA-B780-42A1-8815-05F869F5970E}" sibTransId="{0B3EB835-516C-4CC6-902F-CEFD0F68B0F1}"/>
    <dgm:cxn modelId="{EA9E01F7-4827-409C-B550-93C0478F0BA2}" srcId="{93E1A049-67FD-4F58-BD44-8A560E9A70C6}" destId="{32FCF7C2-D66C-49CA-AA94-8B47BE2BF224}" srcOrd="2" destOrd="0" parTransId="{967F269D-E3EC-4A70-A6FC-C38B7D308A3B}" sibTransId="{EA8069F8-F351-46E4-BB6D-1DBE8EB42BBF}"/>
    <dgm:cxn modelId="{5645B2F7-3DB8-4D1E-A07B-ED5E2FA7E408}" type="presOf" srcId="{D1AE6135-F345-44D7-840D-73A84DFCEB25}" destId="{B57A95DB-16DD-470C-9656-D415A38198BA}" srcOrd="0" destOrd="0" presId="urn:microsoft.com/office/officeart/2008/layout/BendingPictureCaptionList"/>
    <dgm:cxn modelId="{515984B0-BD07-44BF-8842-8F406B312AD8}" type="presParOf" srcId="{E9BD1C24-9B64-43D0-BFD3-FF087380A59D}" destId="{1D33933A-23E6-4682-8274-5ACA5060B446}" srcOrd="0" destOrd="0" presId="urn:microsoft.com/office/officeart/2008/layout/BendingPictureCaptionList"/>
    <dgm:cxn modelId="{DF8AA079-2A02-4701-8633-6D7BCE9C69D7}" type="presParOf" srcId="{1D33933A-23E6-4682-8274-5ACA5060B446}" destId="{B2454C6F-2BEC-4B95-AAE4-DED579AF3C5D}" srcOrd="0" destOrd="0" presId="urn:microsoft.com/office/officeart/2008/layout/BendingPictureCaptionList"/>
    <dgm:cxn modelId="{0DCD521F-B511-4661-9270-86C32C21BA17}" type="presParOf" srcId="{1D33933A-23E6-4682-8274-5ACA5060B446}" destId="{B57A95DB-16DD-470C-9656-D415A38198BA}" srcOrd="1" destOrd="0" presId="urn:microsoft.com/office/officeart/2008/layout/BendingPictureCaptionList"/>
    <dgm:cxn modelId="{A4134D48-2E6C-40E6-A2AA-C62948CC4052}" type="presParOf" srcId="{E9BD1C24-9B64-43D0-BFD3-FF087380A59D}" destId="{DF0B4069-1D52-4CDC-ADED-B84CCAE41DEE}" srcOrd="1" destOrd="0" presId="urn:microsoft.com/office/officeart/2008/layout/BendingPictureCaptionList"/>
    <dgm:cxn modelId="{2E612F65-63BD-4947-AC60-0435710B64DD}" type="presParOf" srcId="{E9BD1C24-9B64-43D0-BFD3-FF087380A59D}" destId="{0EF6EC62-A5B9-4A75-A709-D5E751A60A85}" srcOrd="2" destOrd="0" presId="urn:microsoft.com/office/officeart/2008/layout/BendingPictureCaptionList"/>
    <dgm:cxn modelId="{A07A8CA3-0A48-4638-AB7B-98F1F0868E8D}" type="presParOf" srcId="{0EF6EC62-A5B9-4A75-A709-D5E751A60A85}" destId="{033789DD-8F0B-4AC4-B6D2-B3A82CA28FB6}" srcOrd="0" destOrd="0" presId="urn:microsoft.com/office/officeart/2008/layout/BendingPictureCaptionList"/>
    <dgm:cxn modelId="{76C67F0D-C480-490E-BF0D-84FBB48807B4}" type="presParOf" srcId="{0EF6EC62-A5B9-4A75-A709-D5E751A60A85}" destId="{7F7E95C7-5FC9-40A9-9A70-625CD5617F01}" srcOrd="1" destOrd="0" presId="urn:microsoft.com/office/officeart/2008/layout/BendingPictureCaptionList"/>
    <dgm:cxn modelId="{57A6F5EB-78D8-4230-8B33-878F9CEDF02C}" type="presParOf" srcId="{E9BD1C24-9B64-43D0-BFD3-FF087380A59D}" destId="{86410688-9201-40B9-BFAF-5297705CC6D0}" srcOrd="3" destOrd="0" presId="urn:microsoft.com/office/officeart/2008/layout/BendingPictureCaptionList"/>
    <dgm:cxn modelId="{B79E9451-F50B-4DE9-9D95-A00E79C11158}" type="presParOf" srcId="{E9BD1C24-9B64-43D0-BFD3-FF087380A59D}" destId="{7316D0D1-82C1-4907-9855-F5C1B54908FC}" srcOrd="4" destOrd="0" presId="urn:microsoft.com/office/officeart/2008/layout/BendingPictureCaptionList"/>
    <dgm:cxn modelId="{8D2E6952-23D4-4B18-862A-B83F3CDF7AC2}" type="presParOf" srcId="{7316D0D1-82C1-4907-9855-F5C1B54908FC}" destId="{6AA34EE9-9FD9-4B3F-8EC8-FB9E523EDE10}" srcOrd="0" destOrd="0" presId="urn:microsoft.com/office/officeart/2008/layout/BendingPictureCaptionList"/>
    <dgm:cxn modelId="{E6C52F19-CBC7-4C0B-A525-116D22FD659C}" type="presParOf" srcId="{7316D0D1-82C1-4907-9855-F5C1B54908FC}" destId="{98C0E069-C68D-4A6E-AC80-61C9E6BC1DF9}"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CAE411-C255-4593-93BB-700DBF9FE69F}" type="doc">
      <dgm:prSet loTypeId="urn:microsoft.com/office/officeart/2005/8/layout/vList5" loCatId="list" qsTypeId="urn:microsoft.com/office/officeart/2005/8/quickstyle/simple1" qsCatId="simple" csTypeId="urn:microsoft.com/office/officeart/2005/8/colors/colorful3" csCatId="colorful" phldr="1"/>
      <dgm:spPr/>
    </dgm:pt>
    <dgm:pt modelId="{AAD85BBF-7918-4342-A84D-C3A414983C16}">
      <dgm:prSet phldrT="[Text]"/>
      <dgm:spPr>
        <a:solidFill>
          <a:srgbClr val="007299"/>
        </a:solidFill>
      </dgm:spPr>
      <dgm:t>
        <a:bodyPr/>
        <a:lstStyle/>
        <a:p>
          <a:r>
            <a:rPr lang="en-US" dirty="0"/>
            <a:t>Social Security Number</a:t>
          </a:r>
        </a:p>
      </dgm:t>
    </dgm:pt>
    <dgm:pt modelId="{F1A16B3A-1A9E-4B35-A7B6-5603A70B1FE1}" type="parTrans" cxnId="{983C687A-8CAD-40D2-BAF1-17B752C6D9C0}">
      <dgm:prSet/>
      <dgm:spPr/>
      <dgm:t>
        <a:bodyPr/>
        <a:lstStyle/>
        <a:p>
          <a:endParaRPr lang="en-US"/>
        </a:p>
      </dgm:t>
    </dgm:pt>
    <dgm:pt modelId="{E88DAAFB-5E01-4875-AC98-14261629D718}" type="sibTrans" cxnId="{983C687A-8CAD-40D2-BAF1-17B752C6D9C0}">
      <dgm:prSet/>
      <dgm:spPr/>
      <dgm:t>
        <a:bodyPr/>
        <a:lstStyle/>
        <a:p>
          <a:endParaRPr lang="en-US"/>
        </a:p>
      </dgm:t>
    </dgm:pt>
    <dgm:pt modelId="{7848CF29-068A-446F-9832-74DF468DB4C6}">
      <dgm:prSet phldrT="[Text]"/>
      <dgm:spPr>
        <a:solidFill>
          <a:srgbClr val="92278F"/>
        </a:solidFill>
      </dgm:spPr>
      <dgm:t>
        <a:bodyPr/>
        <a:lstStyle/>
        <a:p>
          <a:r>
            <a:rPr lang="en-US" dirty="0"/>
            <a:t>Username</a:t>
          </a:r>
        </a:p>
      </dgm:t>
    </dgm:pt>
    <dgm:pt modelId="{C2509F6A-4389-4C66-A820-653888B5DD3B}" type="parTrans" cxnId="{BEF0F6B1-1D7C-4302-9009-DB96BF1EC9AD}">
      <dgm:prSet/>
      <dgm:spPr/>
      <dgm:t>
        <a:bodyPr/>
        <a:lstStyle/>
        <a:p>
          <a:endParaRPr lang="en-US"/>
        </a:p>
      </dgm:t>
    </dgm:pt>
    <dgm:pt modelId="{EBF30F1C-4FC4-457D-B639-CC5BF3E5A29F}" type="sibTrans" cxnId="{BEF0F6B1-1D7C-4302-9009-DB96BF1EC9AD}">
      <dgm:prSet/>
      <dgm:spPr/>
      <dgm:t>
        <a:bodyPr/>
        <a:lstStyle/>
        <a:p>
          <a:endParaRPr lang="en-US"/>
        </a:p>
      </dgm:t>
    </dgm:pt>
    <dgm:pt modelId="{C331C23A-6C25-4F20-8A36-977FD6A2862B}">
      <dgm:prSet phldrT="[Text]"/>
      <dgm:spPr>
        <a:solidFill>
          <a:srgbClr val="41762C"/>
        </a:solidFill>
      </dgm:spPr>
      <dgm:t>
        <a:bodyPr/>
        <a:lstStyle/>
        <a:p>
          <a:r>
            <a:rPr lang="en-US" dirty="0"/>
            <a:t>Email Address</a:t>
          </a:r>
        </a:p>
      </dgm:t>
    </dgm:pt>
    <dgm:pt modelId="{268F4990-8F88-470E-9F2A-0744111AE56D}" type="parTrans" cxnId="{DC274FF3-BEC9-4C79-89BC-D10D33D82C5E}">
      <dgm:prSet/>
      <dgm:spPr/>
      <dgm:t>
        <a:bodyPr/>
        <a:lstStyle/>
        <a:p>
          <a:endParaRPr lang="en-US"/>
        </a:p>
      </dgm:t>
    </dgm:pt>
    <dgm:pt modelId="{9671C4E6-5799-413B-8A6D-994FDB379E51}" type="sibTrans" cxnId="{DC274FF3-BEC9-4C79-89BC-D10D33D82C5E}">
      <dgm:prSet/>
      <dgm:spPr/>
      <dgm:t>
        <a:bodyPr/>
        <a:lstStyle/>
        <a:p>
          <a:endParaRPr lang="en-US"/>
        </a:p>
      </dgm:t>
    </dgm:pt>
    <dgm:pt modelId="{44781BB3-1F1C-4393-A8DD-0E30F1A32428}">
      <dgm:prSet phldrT="[Text]"/>
      <dgm:spPr>
        <a:solidFill>
          <a:srgbClr val="FF9900"/>
        </a:solidFill>
      </dgm:spPr>
      <dgm:t>
        <a:bodyPr/>
        <a:lstStyle/>
        <a:p>
          <a:r>
            <a:rPr lang="en-US" dirty="0"/>
            <a:t>Password</a:t>
          </a:r>
        </a:p>
      </dgm:t>
    </dgm:pt>
    <dgm:pt modelId="{88C7A202-688B-421F-8842-7FD710033E58}" type="parTrans" cxnId="{8EF5CA8D-4E6A-4479-BB57-EB58AE5B4146}">
      <dgm:prSet/>
      <dgm:spPr/>
      <dgm:t>
        <a:bodyPr/>
        <a:lstStyle/>
        <a:p>
          <a:endParaRPr lang="en-US"/>
        </a:p>
      </dgm:t>
    </dgm:pt>
    <dgm:pt modelId="{36018B8D-8880-436D-8BFD-F1A3F4E23D4E}" type="sibTrans" cxnId="{8EF5CA8D-4E6A-4479-BB57-EB58AE5B4146}">
      <dgm:prSet/>
      <dgm:spPr/>
      <dgm:t>
        <a:bodyPr/>
        <a:lstStyle/>
        <a:p>
          <a:endParaRPr lang="en-US"/>
        </a:p>
      </dgm:t>
    </dgm:pt>
    <dgm:pt modelId="{8BF23DC1-0CF7-4D54-B695-C2834FA1103A}">
      <dgm:prSet phldrT="[Text]"/>
      <dgm:spPr>
        <a:solidFill>
          <a:srgbClr val="B22134"/>
        </a:solidFill>
        <a:ln>
          <a:noFill/>
        </a:ln>
      </dgm:spPr>
      <dgm:t>
        <a:bodyPr/>
        <a:lstStyle/>
        <a:p>
          <a:r>
            <a:rPr lang="en-US" dirty="0"/>
            <a:t>Mobile Phone</a:t>
          </a:r>
        </a:p>
      </dgm:t>
    </dgm:pt>
    <dgm:pt modelId="{068BB445-D722-4D8F-9FE4-5AC3939A531A}" type="parTrans" cxnId="{B6EB0A06-0B70-4ACA-B128-0D2A76F153BA}">
      <dgm:prSet/>
      <dgm:spPr/>
      <dgm:t>
        <a:bodyPr/>
        <a:lstStyle/>
        <a:p>
          <a:endParaRPr lang="en-US"/>
        </a:p>
      </dgm:t>
    </dgm:pt>
    <dgm:pt modelId="{1078CE4C-2974-4A4F-9B64-6FB1F1CF19D3}" type="sibTrans" cxnId="{B6EB0A06-0B70-4ACA-B128-0D2A76F153BA}">
      <dgm:prSet/>
      <dgm:spPr/>
      <dgm:t>
        <a:bodyPr/>
        <a:lstStyle/>
        <a:p>
          <a:endParaRPr lang="en-US"/>
        </a:p>
      </dgm:t>
    </dgm:pt>
    <dgm:pt modelId="{6EFCFC6D-5171-467B-9369-78ED84F90A33}">
      <dgm:prSet phldrT="[Text]"/>
      <dgm:spPr>
        <a:solidFill>
          <a:srgbClr val="004C67"/>
        </a:solidFill>
      </dgm:spPr>
      <dgm:t>
        <a:bodyPr/>
        <a:lstStyle/>
        <a:p>
          <a:r>
            <a:rPr lang="en-US" dirty="0"/>
            <a:t>Security Questions</a:t>
          </a:r>
        </a:p>
      </dgm:t>
    </dgm:pt>
    <dgm:pt modelId="{42B1A35D-B0F1-4632-B4E8-F8C4735165DA}" type="parTrans" cxnId="{2DEBD269-5282-4154-8C4D-67ECC5D8A7EF}">
      <dgm:prSet/>
      <dgm:spPr/>
      <dgm:t>
        <a:bodyPr/>
        <a:lstStyle/>
        <a:p>
          <a:endParaRPr lang="en-US"/>
        </a:p>
      </dgm:t>
    </dgm:pt>
    <dgm:pt modelId="{709267E0-4A83-4E91-B048-F647CE08641C}" type="sibTrans" cxnId="{2DEBD269-5282-4154-8C4D-67ECC5D8A7EF}">
      <dgm:prSet/>
      <dgm:spPr/>
      <dgm:t>
        <a:bodyPr/>
        <a:lstStyle/>
        <a:p>
          <a:endParaRPr lang="en-US"/>
        </a:p>
      </dgm:t>
    </dgm:pt>
    <dgm:pt modelId="{EC3AA9FC-BE68-45FA-BA9E-327890EF8C12}">
      <dgm:prSet phldrT="[Text]"/>
      <dgm:spPr>
        <a:solidFill>
          <a:srgbClr val="92278F"/>
        </a:solidFill>
      </dgm:spPr>
      <dgm:t>
        <a:bodyPr/>
        <a:lstStyle/>
        <a:p>
          <a:r>
            <a:rPr lang="en-US" dirty="0"/>
            <a:t>Enable Two-Step Verification</a:t>
          </a:r>
        </a:p>
      </dgm:t>
    </dgm:pt>
    <dgm:pt modelId="{BA815F20-09A4-4EA2-8DF3-FE911EDA6182}" type="parTrans" cxnId="{3B537608-B8EA-4EA2-816C-7C072B47C10C}">
      <dgm:prSet/>
      <dgm:spPr/>
      <dgm:t>
        <a:bodyPr/>
        <a:lstStyle/>
        <a:p>
          <a:endParaRPr lang="en-US"/>
        </a:p>
      </dgm:t>
    </dgm:pt>
    <dgm:pt modelId="{CB00F14E-954A-43CC-8263-EE8D36544B26}" type="sibTrans" cxnId="{3B537608-B8EA-4EA2-816C-7C072B47C10C}">
      <dgm:prSet/>
      <dgm:spPr/>
      <dgm:t>
        <a:bodyPr/>
        <a:lstStyle/>
        <a:p>
          <a:endParaRPr lang="en-US"/>
        </a:p>
      </dgm:t>
    </dgm:pt>
    <dgm:pt modelId="{93D7A937-9A2B-4B65-B139-CF12C5F65602}" type="pres">
      <dgm:prSet presAssocID="{E1CAE411-C255-4593-93BB-700DBF9FE69F}" presName="Name0" presStyleCnt="0">
        <dgm:presLayoutVars>
          <dgm:dir/>
          <dgm:animLvl val="lvl"/>
          <dgm:resizeHandles val="exact"/>
        </dgm:presLayoutVars>
      </dgm:prSet>
      <dgm:spPr/>
    </dgm:pt>
    <dgm:pt modelId="{B3913C19-8F22-45F0-B9E3-C437CEC822CA}" type="pres">
      <dgm:prSet presAssocID="{AAD85BBF-7918-4342-A84D-C3A414983C16}" presName="linNode" presStyleCnt="0"/>
      <dgm:spPr/>
    </dgm:pt>
    <dgm:pt modelId="{45DC1308-535F-46F8-B8BF-A53E8747AA42}" type="pres">
      <dgm:prSet presAssocID="{AAD85BBF-7918-4342-A84D-C3A414983C16}" presName="parentText" presStyleLbl="node1" presStyleIdx="0" presStyleCnt="7">
        <dgm:presLayoutVars>
          <dgm:chMax val="1"/>
          <dgm:bulletEnabled val="1"/>
        </dgm:presLayoutVars>
      </dgm:prSet>
      <dgm:spPr/>
    </dgm:pt>
    <dgm:pt modelId="{BC0FB8EC-5BF8-45BF-B0B7-E2C310DCFCBB}" type="pres">
      <dgm:prSet presAssocID="{E88DAAFB-5E01-4875-AC98-14261629D718}" presName="sp" presStyleCnt="0"/>
      <dgm:spPr/>
    </dgm:pt>
    <dgm:pt modelId="{91790C7A-9348-4D23-A097-7918EF4CF146}" type="pres">
      <dgm:prSet presAssocID="{7848CF29-068A-446F-9832-74DF468DB4C6}" presName="linNode" presStyleCnt="0"/>
      <dgm:spPr/>
    </dgm:pt>
    <dgm:pt modelId="{C83FF743-DB74-40B2-8994-E2B195D588E9}" type="pres">
      <dgm:prSet presAssocID="{7848CF29-068A-446F-9832-74DF468DB4C6}" presName="parentText" presStyleLbl="node1" presStyleIdx="1" presStyleCnt="7">
        <dgm:presLayoutVars>
          <dgm:chMax val="1"/>
          <dgm:bulletEnabled val="1"/>
        </dgm:presLayoutVars>
      </dgm:prSet>
      <dgm:spPr/>
    </dgm:pt>
    <dgm:pt modelId="{7D35CEBE-797C-4E93-8C70-4EBBC072D328}" type="pres">
      <dgm:prSet presAssocID="{EBF30F1C-4FC4-457D-B639-CC5BF3E5A29F}" presName="sp" presStyleCnt="0"/>
      <dgm:spPr/>
    </dgm:pt>
    <dgm:pt modelId="{9CCF0ED8-B138-4257-8D77-6542E40B4E97}" type="pres">
      <dgm:prSet presAssocID="{C331C23A-6C25-4F20-8A36-977FD6A2862B}" presName="linNode" presStyleCnt="0"/>
      <dgm:spPr/>
    </dgm:pt>
    <dgm:pt modelId="{5ABAE2EC-B456-4F55-840B-A916948DFF98}" type="pres">
      <dgm:prSet presAssocID="{C331C23A-6C25-4F20-8A36-977FD6A2862B}" presName="parentText" presStyleLbl="node1" presStyleIdx="2" presStyleCnt="7">
        <dgm:presLayoutVars>
          <dgm:chMax val="1"/>
          <dgm:bulletEnabled val="1"/>
        </dgm:presLayoutVars>
      </dgm:prSet>
      <dgm:spPr/>
    </dgm:pt>
    <dgm:pt modelId="{21FFFF8F-7498-42AC-A400-4729642844FF}" type="pres">
      <dgm:prSet presAssocID="{9671C4E6-5799-413B-8A6D-994FDB379E51}" presName="sp" presStyleCnt="0"/>
      <dgm:spPr/>
    </dgm:pt>
    <dgm:pt modelId="{2A0BF1B1-7550-43C0-B1B7-5B9662164FC2}" type="pres">
      <dgm:prSet presAssocID="{44781BB3-1F1C-4393-A8DD-0E30F1A32428}" presName="linNode" presStyleCnt="0"/>
      <dgm:spPr/>
    </dgm:pt>
    <dgm:pt modelId="{A11E403A-59F4-4CDF-85D2-A5C9F17CA729}" type="pres">
      <dgm:prSet presAssocID="{44781BB3-1F1C-4393-A8DD-0E30F1A32428}" presName="parentText" presStyleLbl="node1" presStyleIdx="3" presStyleCnt="7">
        <dgm:presLayoutVars>
          <dgm:chMax val="1"/>
          <dgm:bulletEnabled val="1"/>
        </dgm:presLayoutVars>
      </dgm:prSet>
      <dgm:spPr/>
    </dgm:pt>
    <dgm:pt modelId="{FEFFF64F-4D3F-45D9-B1CD-EC719C469DC2}" type="pres">
      <dgm:prSet presAssocID="{36018B8D-8880-436D-8BFD-F1A3F4E23D4E}" presName="sp" presStyleCnt="0"/>
      <dgm:spPr/>
    </dgm:pt>
    <dgm:pt modelId="{EA90F2B6-FCD0-477A-9143-A1406E18A620}" type="pres">
      <dgm:prSet presAssocID="{8BF23DC1-0CF7-4D54-B695-C2834FA1103A}" presName="linNode" presStyleCnt="0"/>
      <dgm:spPr/>
    </dgm:pt>
    <dgm:pt modelId="{D01A4EEB-3211-466D-828F-09AB43CFEDBD}" type="pres">
      <dgm:prSet presAssocID="{8BF23DC1-0CF7-4D54-B695-C2834FA1103A}" presName="parentText" presStyleLbl="node1" presStyleIdx="4" presStyleCnt="7">
        <dgm:presLayoutVars>
          <dgm:chMax val="1"/>
          <dgm:bulletEnabled val="1"/>
        </dgm:presLayoutVars>
      </dgm:prSet>
      <dgm:spPr/>
    </dgm:pt>
    <dgm:pt modelId="{FBC7D6F3-42D8-4762-8D22-4FEFAA8510F8}" type="pres">
      <dgm:prSet presAssocID="{1078CE4C-2974-4A4F-9B64-6FB1F1CF19D3}" presName="sp" presStyleCnt="0"/>
      <dgm:spPr/>
    </dgm:pt>
    <dgm:pt modelId="{4E1086AC-1415-4725-AB11-F505E12C2968}" type="pres">
      <dgm:prSet presAssocID="{6EFCFC6D-5171-467B-9369-78ED84F90A33}" presName="linNode" presStyleCnt="0"/>
      <dgm:spPr/>
    </dgm:pt>
    <dgm:pt modelId="{5AE3ACCF-79EC-4C34-B90C-7FE45960D485}" type="pres">
      <dgm:prSet presAssocID="{6EFCFC6D-5171-467B-9369-78ED84F90A33}" presName="parentText" presStyleLbl="node1" presStyleIdx="5" presStyleCnt="7">
        <dgm:presLayoutVars>
          <dgm:chMax val="1"/>
          <dgm:bulletEnabled val="1"/>
        </dgm:presLayoutVars>
      </dgm:prSet>
      <dgm:spPr/>
    </dgm:pt>
    <dgm:pt modelId="{48335A00-807C-471D-B5F2-6689C8839ACB}" type="pres">
      <dgm:prSet presAssocID="{709267E0-4A83-4E91-B048-F647CE08641C}" presName="sp" presStyleCnt="0"/>
      <dgm:spPr/>
    </dgm:pt>
    <dgm:pt modelId="{ACA7B8F9-BC64-4333-9414-62A55B545E91}" type="pres">
      <dgm:prSet presAssocID="{EC3AA9FC-BE68-45FA-BA9E-327890EF8C12}" presName="linNode" presStyleCnt="0"/>
      <dgm:spPr/>
    </dgm:pt>
    <dgm:pt modelId="{CA5B7F32-20C6-4A9B-82F9-067DDAC7CFD8}" type="pres">
      <dgm:prSet presAssocID="{EC3AA9FC-BE68-45FA-BA9E-327890EF8C12}" presName="parentText" presStyleLbl="node1" presStyleIdx="6" presStyleCnt="7">
        <dgm:presLayoutVars>
          <dgm:chMax val="1"/>
          <dgm:bulletEnabled val="1"/>
        </dgm:presLayoutVars>
      </dgm:prSet>
      <dgm:spPr/>
    </dgm:pt>
  </dgm:ptLst>
  <dgm:cxnLst>
    <dgm:cxn modelId="{B6EB0A06-0B70-4ACA-B128-0D2A76F153BA}" srcId="{E1CAE411-C255-4593-93BB-700DBF9FE69F}" destId="{8BF23DC1-0CF7-4D54-B695-C2834FA1103A}" srcOrd="4" destOrd="0" parTransId="{068BB445-D722-4D8F-9FE4-5AC3939A531A}" sibTransId="{1078CE4C-2974-4A4F-9B64-6FB1F1CF19D3}"/>
    <dgm:cxn modelId="{3B537608-B8EA-4EA2-816C-7C072B47C10C}" srcId="{E1CAE411-C255-4593-93BB-700DBF9FE69F}" destId="{EC3AA9FC-BE68-45FA-BA9E-327890EF8C12}" srcOrd="6" destOrd="0" parTransId="{BA815F20-09A4-4EA2-8DF3-FE911EDA6182}" sibTransId="{CB00F14E-954A-43CC-8263-EE8D36544B26}"/>
    <dgm:cxn modelId="{2DEBD269-5282-4154-8C4D-67ECC5D8A7EF}" srcId="{E1CAE411-C255-4593-93BB-700DBF9FE69F}" destId="{6EFCFC6D-5171-467B-9369-78ED84F90A33}" srcOrd="5" destOrd="0" parTransId="{42B1A35D-B0F1-4632-B4E8-F8C4735165DA}" sibTransId="{709267E0-4A83-4E91-B048-F647CE08641C}"/>
    <dgm:cxn modelId="{9A9B1C6A-358A-4EB8-A011-A14AF5590D35}" type="presOf" srcId="{C331C23A-6C25-4F20-8A36-977FD6A2862B}" destId="{5ABAE2EC-B456-4F55-840B-A916948DFF98}" srcOrd="0" destOrd="0" presId="urn:microsoft.com/office/officeart/2005/8/layout/vList5"/>
    <dgm:cxn modelId="{A1E8BA70-3173-46BD-9C86-DC59F676F7AF}" type="presOf" srcId="{6EFCFC6D-5171-467B-9369-78ED84F90A33}" destId="{5AE3ACCF-79EC-4C34-B90C-7FE45960D485}" srcOrd="0" destOrd="0" presId="urn:microsoft.com/office/officeart/2005/8/layout/vList5"/>
    <dgm:cxn modelId="{983C687A-8CAD-40D2-BAF1-17B752C6D9C0}" srcId="{E1CAE411-C255-4593-93BB-700DBF9FE69F}" destId="{AAD85BBF-7918-4342-A84D-C3A414983C16}" srcOrd="0" destOrd="0" parTransId="{F1A16B3A-1A9E-4B35-A7B6-5603A70B1FE1}" sibTransId="{E88DAAFB-5E01-4875-AC98-14261629D718}"/>
    <dgm:cxn modelId="{05B95A7B-64B0-411B-96BB-8687A0909164}" type="presOf" srcId="{8BF23DC1-0CF7-4D54-B695-C2834FA1103A}" destId="{D01A4EEB-3211-466D-828F-09AB43CFEDBD}" srcOrd="0" destOrd="0" presId="urn:microsoft.com/office/officeart/2005/8/layout/vList5"/>
    <dgm:cxn modelId="{A754BF7B-4C5E-47EE-A9B9-EAC6C719AFA9}" type="presOf" srcId="{44781BB3-1F1C-4393-A8DD-0E30F1A32428}" destId="{A11E403A-59F4-4CDF-85D2-A5C9F17CA729}" srcOrd="0" destOrd="0" presId="urn:microsoft.com/office/officeart/2005/8/layout/vList5"/>
    <dgm:cxn modelId="{B1002F7E-3B67-4914-887B-D3F7FB3A4C7C}" type="presOf" srcId="{7848CF29-068A-446F-9832-74DF468DB4C6}" destId="{C83FF743-DB74-40B2-8994-E2B195D588E9}" srcOrd="0" destOrd="0" presId="urn:microsoft.com/office/officeart/2005/8/layout/vList5"/>
    <dgm:cxn modelId="{8EF5CA8D-4E6A-4479-BB57-EB58AE5B4146}" srcId="{E1CAE411-C255-4593-93BB-700DBF9FE69F}" destId="{44781BB3-1F1C-4393-A8DD-0E30F1A32428}" srcOrd="3" destOrd="0" parTransId="{88C7A202-688B-421F-8842-7FD710033E58}" sibTransId="{36018B8D-8880-436D-8BFD-F1A3F4E23D4E}"/>
    <dgm:cxn modelId="{37669D95-E307-42E5-B828-722500E7588B}" type="presOf" srcId="{EC3AA9FC-BE68-45FA-BA9E-327890EF8C12}" destId="{CA5B7F32-20C6-4A9B-82F9-067DDAC7CFD8}" srcOrd="0" destOrd="0" presId="urn:microsoft.com/office/officeart/2005/8/layout/vList5"/>
    <dgm:cxn modelId="{513D6CA8-2B06-4DD3-A25A-6A3AEBCBC07D}" type="presOf" srcId="{AAD85BBF-7918-4342-A84D-C3A414983C16}" destId="{45DC1308-535F-46F8-B8BF-A53E8747AA42}" srcOrd="0" destOrd="0" presId="urn:microsoft.com/office/officeart/2005/8/layout/vList5"/>
    <dgm:cxn modelId="{BEF0F6B1-1D7C-4302-9009-DB96BF1EC9AD}" srcId="{E1CAE411-C255-4593-93BB-700DBF9FE69F}" destId="{7848CF29-068A-446F-9832-74DF468DB4C6}" srcOrd="1" destOrd="0" parTransId="{C2509F6A-4389-4C66-A820-653888B5DD3B}" sibTransId="{EBF30F1C-4FC4-457D-B639-CC5BF3E5A29F}"/>
    <dgm:cxn modelId="{F15C2BBC-E8E3-46C8-A10E-6CBCB32BF647}" type="presOf" srcId="{E1CAE411-C255-4593-93BB-700DBF9FE69F}" destId="{93D7A937-9A2B-4B65-B139-CF12C5F65602}" srcOrd="0" destOrd="0" presId="urn:microsoft.com/office/officeart/2005/8/layout/vList5"/>
    <dgm:cxn modelId="{DC274FF3-BEC9-4C79-89BC-D10D33D82C5E}" srcId="{E1CAE411-C255-4593-93BB-700DBF9FE69F}" destId="{C331C23A-6C25-4F20-8A36-977FD6A2862B}" srcOrd="2" destOrd="0" parTransId="{268F4990-8F88-470E-9F2A-0744111AE56D}" sibTransId="{9671C4E6-5799-413B-8A6D-994FDB379E51}"/>
    <dgm:cxn modelId="{3EDE3D9E-968F-4AC2-BDD5-64329949D49B}" type="presParOf" srcId="{93D7A937-9A2B-4B65-B139-CF12C5F65602}" destId="{B3913C19-8F22-45F0-B9E3-C437CEC822CA}" srcOrd="0" destOrd="0" presId="urn:microsoft.com/office/officeart/2005/8/layout/vList5"/>
    <dgm:cxn modelId="{DD94B56A-46C5-448F-8C36-A3A3D60C05AF}" type="presParOf" srcId="{B3913C19-8F22-45F0-B9E3-C437CEC822CA}" destId="{45DC1308-535F-46F8-B8BF-A53E8747AA42}" srcOrd="0" destOrd="0" presId="urn:microsoft.com/office/officeart/2005/8/layout/vList5"/>
    <dgm:cxn modelId="{35142860-EF4B-40D0-83B3-DE660DD66415}" type="presParOf" srcId="{93D7A937-9A2B-4B65-B139-CF12C5F65602}" destId="{BC0FB8EC-5BF8-45BF-B0B7-E2C310DCFCBB}" srcOrd="1" destOrd="0" presId="urn:microsoft.com/office/officeart/2005/8/layout/vList5"/>
    <dgm:cxn modelId="{55D96D1D-A990-4DD0-B6A7-A91BEA89A95F}" type="presParOf" srcId="{93D7A937-9A2B-4B65-B139-CF12C5F65602}" destId="{91790C7A-9348-4D23-A097-7918EF4CF146}" srcOrd="2" destOrd="0" presId="urn:microsoft.com/office/officeart/2005/8/layout/vList5"/>
    <dgm:cxn modelId="{AE955281-761F-413D-94B5-4D7056A6AC8A}" type="presParOf" srcId="{91790C7A-9348-4D23-A097-7918EF4CF146}" destId="{C83FF743-DB74-40B2-8994-E2B195D588E9}" srcOrd="0" destOrd="0" presId="urn:microsoft.com/office/officeart/2005/8/layout/vList5"/>
    <dgm:cxn modelId="{18C04924-6E64-44D4-916C-16B3524FDF3C}" type="presParOf" srcId="{93D7A937-9A2B-4B65-B139-CF12C5F65602}" destId="{7D35CEBE-797C-4E93-8C70-4EBBC072D328}" srcOrd="3" destOrd="0" presId="urn:microsoft.com/office/officeart/2005/8/layout/vList5"/>
    <dgm:cxn modelId="{7B0108DA-7C95-42BC-9D87-81A3C60C0D9E}" type="presParOf" srcId="{93D7A937-9A2B-4B65-B139-CF12C5F65602}" destId="{9CCF0ED8-B138-4257-8D77-6542E40B4E97}" srcOrd="4" destOrd="0" presId="urn:microsoft.com/office/officeart/2005/8/layout/vList5"/>
    <dgm:cxn modelId="{4F5ADC63-8CF5-4A47-9CEE-4C3912160E2E}" type="presParOf" srcId="{9CCF0ED8-B138-4257-8D77-6542E40B4E97}" destId="{5ABAE2EC-B456-4F55-840B-A916948DFF98}" srcOrd="0" destOrd="0" presId="urn:microsoft.com/office/officeart/2005/8/layout/vList5"/>
    <dgm:cxn modelId="{678E428E-83A2-4EDC-980D-B6BA32E3BA96}" type="presParOf" srcId="{93D7A937-9A2B-4B65-B139-CF12C5F65602}" destId="{21FFFF8F-7498-42AC-A400-4729642844FF}" srcOrd="5" destOrd="0" presId="urn:microsoft.com/office/officeart/2005/8/layout/vList5"/>
    <dgm:cxn modelId="{F23F172C-3AA9-4DFA-977E-FC9227617CA2}" type="presParOf" srcId="{93D7A937-9A2B-4B65-B139-CF12C5F65602}" destId="{2A0BF1B1-7550-43C0-B1B7-5B9662164FC2}" srcOrd="6" destOrd="0" presId="urn:microsoft.com/office/officeart/2005/8/layout/vList5"/>
    <dgm:cxn modelId="{93C8C382-320D-4759-8FE7-BDDCE93B00FC}" type="presParOf" srcId="{2A0BF1B1-7550-43C0-B1B7-5B9662164FC2}" destId="{A11E403A-59F4-4CDF-85D2-A5C9F17CA729}" srcOrd="0" destOrd="0" presId="urn:microsoft.com/office/officeart/2005/8/layout/vList5"/>
    <dgm:cxn modelId="{5CD040EF-5602-4BEC-90BC-2F53AC742A27}" type="presParOf" srcId="{93D7A937-9A2B-4B65-B139-CF12C5F65602}" destId="{FEFFF64F-4D3F-45D9-B1CD-EC719C469DC2}" srcOrd="7" destOrd="0" presId="urn:microsoft.com/office/officeart/2005/8/layout/vList5"/>
    <dgm:cxn modelId="{181B2BC3-84B1-46A6-8002-434A0389B0AA}" type="presParOf" srcId="{93D7A937-9A2B-4B65-B139-CF12C5F65602}" destId="{EA90F2B6-FCD0-477A-9143-A1406E18A620}" srcOrd="8" destOrd="0" presId="urn:microsoft.com/office/officeart/2005/8/layout/vList5"/>
    <dgm:cxn modelId="{C00AA179-EFAA-4E34-9139-887E9D5B75B0}" type="presParOf" srcId="{EA90F2B6-FCD0-477A-9143-A1406E18A620}" destId="{D01A4EEB-3211-466D-828F-09AB43CFEDBD}" srcOrd="0" destOrd="0" presId="urn:microsoft.com/office/officeart/2005/8/layout/vList5"/>
    <dgm:cxn modelId="{FCC1BA3E-6AF9-4FDA-ABEE-E0314A630A89}" type="presParOf" srcId="{93D7A937-9A2B-4B65-B139-CF12C5F65602}" destId="{FBC7D6F3-42D8-4762-8D22-4FEFAA8510F8}" srcOrd="9" destOrd="0" presId="urn:microsoft.com/office/officeart/2005/8/layout/vList5"/>
    <dgm:cxn modelId="{CCEA2239-9877-474A-92CF-1DF547338303}" type="presParOf" srcId="{93D7A937-9A2B-4B65-B139-CF12C5F65602}" destId="{4E1086AC-1415-4725-AB11-F505E12C2968}" srcOrd="10" destOrd="0" presId="urn:microsoft.com/office/officeart/2005/8/layout/vList5"/>
    <dgm:cxn modelId="{1CA1023D-2D80-4009-8321-10BB87231244}" type="presParOf" srcId="{4E1086AC-1415-4725-AB11-F505E12C2968}" destId="{5AE3ACCF-79EC-4C34-B90C-7FE45960D485}" srcOrd="0" destOrd="0" presId="urn:microsoft.com/office/officeart/2005/8/layout/vList5"/>
    <dgm:cxn modelId="{B8736EBB-A0A8-4005-87F4-A2EABA2F27C2}" type="presParOf" srcId="{93D7A937-9A2B-4B65-B139-CF12C5F65602}" destId="{48335A00-807C-471D-B5F2-6689C8839ACB}" srcOrd="11" destOrd="0" presId="urn:microsoft.com/office/officeart/2005/8/layout/vList5"/>
    <dgm:cxn modelId="{44E057FD-7946-46C3-B598-E9DC5BB08B36}" type="presParOf" srcId="{93D7A937-9A2B-4B65-B139-CF12C5F65602}" destId="{ACA7B8F9-BC64-4333-9414-62A55B545E91}" srcOrd="12" destOrd="0" presId="urn:microsoft.com/office/officeart/2005/8/layout/vList5"/>
    <dgm:cxn modelId="{7EE5990E-BD37-4608-9162-A8E5838EBB81}" type="presParOf" srcId="{ACA7B8F9-BC64-4333-9414-62A55B545E91}" destId="{CA5B7F32-20C6-4A9B-82F9-067DDAC7CFD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047537E-B895-4188-A3AD-4609EC37B926}" type="doc">
      <dgm:prSet loTypeId="urn:microsoft.com/office/officeart/2005/8/layout/process4" loCatId="process" qsTypeId="urn:microsoft.com/office/officeart/2005/8/quickstyle/simple1" qsCatId="simple" csTypeId="urn:microsoft.com/office/officeart/2005/8/colors/colorful4" csCatId="colorful" phldr="1"/>
      <dgm:spPr/>
    </dgm:pt>
    <dgm:pt modelId="{72DF348B-B49A-46EE-9AB5-BA467B2FD168}">
      <dgm:prSet phldrT="[Text]" custT="1"/>
      <dgm:spPr>
        <a:solidFill>
          <a:srgbClr val="007299"/>
        </a:solidFill>
        <a:ln>
          <a:noFill/>
        </a:ln>
      </dgm:spPr>
      <dgm:t>
        <a:bodyPr/>
        <a:lstStyle/>
        <a:p>
          <a:r>
            <a:rPr lang="en-US" sz="2000" dirty="0"/>
            <a:t>Personal Circumstances</a:t>
          </a:r>
        </a:p>
      </dgm:t>
    </dgm:pt>
    <dgm:pt modelId="{6E130F9B-CF24-4AD2-91FA-EC29D012A47B}" type="parTrans" cxnId="{43E52B9E-0686-4972-81F4-56E2B48E4CE0}">
      <dgm:prSet/>
      <dgm:spPr/>
      <dgm:t>
        <a:bodyPr/>
        <a:lstStyle/>
        <a:p>
          <a:endParaRPr lang="en-US" sz="2000"/>
        </a:p>
      </dgm:t>
    </dgm:pt>
    <dgm:pt modelId="{5460E883-3BDD-4D91-B6E9-AAAA93A9645E}" type="sibTrans" cxnId="{43E52B9E-0686-4972-81F4-56E2B48E4CE0}">
      <dgm:prSet/>
      <dgm:spPr/>
      <dgm:t>
        <a:bodyPr/>
        <a:lstStyle/>
        <a:p>
          <a:endParaRPr lang="en-US" sz="2000"/>
        </a:p>
      </dgm:t>
    </dgm:pt>
    <dgm:pt modelId="{083528E5-8CF2-4CB7-9330-62299E1BF5BD}">
      <dgm:prSet phldrT="[Text]" custT="1"/>
      <dgm:spPr>
        <a:solidFill>
          <a:srgbClr val="92278F"/>
        </a:solidFill>
        <a:ln>
          <a:noFill/>
        </a:ln>
      </dgm:spPr>
      <dgm:t>
        <a:bodyPr/>
        <a:lstStyle/>
        <a:p>
          <a:r>
            <a:rPr lang="en-US" sz="2000" dirty="0"/>
            <a:t>Demographics</a:t>
          </a:r>
        </a:p>
      </dgm:t>
    </dgm:pt>
    <dgm:pt modelId="{88C5E0FC-FC0E-487C-8976-22633B95E1EC}" type="parTrans" cxnId="{CC3070B5-B0B7-4CE7-A225-7C40DF2608DB}">
      <dgm:prSet/>
      <dgm:spPr/>
      <dgm:t>
        <a:bodyPr/>
        <a:lstStyle/>
        <a:p>
          <a:endParaRPr lang="en-US" sz="2000"/>
        </a:p>
      </dgm:t>
    </dgm:pt>
    <dgm:pt modelId="{70C4A98B-FA8D-4FDD-8C17-ABC31521E826}" type="sibTrans" cxnId="{CC3070B5-B0B7-4CE7-A225-7C40DF2608DB}">
      <dgm:prSet/>
      <dgm:spPr/>
      <dgm:t>
        <a:bodyPr/>
        <a:lstStyle/>
        <a:p>
          <a:endParaRPr lang="en-US" sz="2000"/>
        </a:p>
      </dgm:t>
    </dgm:pt>
    <dgm:pt modelId="{D5DD64DD-0170-4E90-86FF-312DBE40AA0F}">
      <dgm:prSet phldrT="[Text]" custT="1"/>
      <dgm:spPr>
        <a:solidFill>
          <a:srgbClr val="41762C"/>
        </a:solidFill>
        <a:ln>
          <a:noFill/>
        </a:ln>
      </dgm:spPr>
      <dgm:t>
        <a:bodyPr/>
        <a:lstStyle/>
        <a:p>
          <a:r>
            <a:rPr lang="en-US" sz="2000" dirty="0"/>
            <a:t>Financials</a:t>
          </a:r>
        </a:p>
      </dgm:t>
    </dgm:pt>
    <dgm:pt modelId="{DF6468C4-3ED8-4299-81D0-9A376E39DEEB}" type="parTrans" cxnId="{898EDC79-FBC2-457E-B25A-D29CC1EACC6E}">
      <dgm:prSet/>
      <dgm:spPr/>
      <dgm:t>
        <a:bodyPr/>
        <a:lstStyle/>
        <a:p>
          <a:endParaRPr lang="en-US" sz="2000"/>
        </a:p>
      </dgm:t>
    </dgm:pt>
    <dgm:pt modelId="{45C04D78-E844-4113-8008-9D8FAD7FE47A}" type="sibTrans" cxnId="{898EDC79-FBC2-457E-B25A-D29CC1EACC6E}">
      <dgm:prSet/>
      <dgm:spPr/>
      <dgm:t>
        <a:bodyPr/>
        <a:lstStyle/>
        <a:p>
          <a:endParaRPr lang="en-US" sz="2000"/>
        </a:p>
      </dgm:t>
    </dgm:pt>
    <dgm:pt modelId="{BB52B38B-B644-44AB-8E4D-40DEAC4D0AE5}">
      <dgm:prSet phldrT="[Text]" custT="1"/>
      <dgm:spPr>
        <a:solidFill>
          <a:srgbClr val="FF9900"/>
        </a:solidFill>
        <a:ln>
          <a:noFill/>
        </a:ln>
      </dgm:spPr>
      <dgm:t>
        <a:bodyPr/>
        <a:lstStyle/>
        <a:p>
          <a:r>
            <a:rPr lang="en-US" sz="2000" dirty="0"/>
            <a:t>Colleges</a:t>
          </a:r>
        </a:p>
      </dgm:t>
    </dgm:pt>
    <dgm:pt modelId="{F8448BD0-ADA1-4164-A1A1-881A3D5C8DDC}" type="parTrans" cxnId="{7A939CD7-8F91-4A4C-A637-D8A2E6E849B6}">
      <dgm:prSet/>
      <dgm:spPr/>
      <dgm:t>
        <a:bodyPr/>
        <a:lstStyle/>
        <a:p>
          <a:endParaRPr lang="en-US" sz="2000"/>
        </a:p>
      </dgm:t>
    </dgm:pt>
    <dgm:pt modelId="{72145062-1E5E-4264-ADD4-066ECE988A2D}" type="sibTrans" cxnId="{7A939CD7-8F91-4A4C-A637-D8A2E6E849B6}">
      <dgm:prSet/>
      <dgm:spPr/>
      <dgm:t>
        <a:bodyPr/>
        <a:lstStyle/>
        <a:p>
          <a:endParaRPr lang="en-US" sz="2000"/>
        </a:p>
      </dgm:t>
    </dgm:pt>
    <dgm:pt modelId="{85009BF3-737B-429A-8564-96D1A87DBEF2}">
      <dgm:prSet phldrT="[Text]" custT="1"/>
      <dgm:spPr>
        <a:solidFill>
          <a:srgbClr val="E64E23"/>
        </a:solidFill>
        <a:ln>
          <a:noFill/>
        </a:ln>
      </dgm:spPr>
      <dgm:t>
        <a:bodyPr/>
        <a:lstStyle/>
        <a:p>
          <a:r>
            <a:rPr lang="en-US" sz="2000" dirty="0"/>
            <a:t>Signature</a:t>
          </a:r>
        </a:p>
      </dgm:t>
    </dgm:pt>
    <dgm:pt modelId="{CCF49468-AE92-48BF-8C3A-EF53A3112759}" type="parTrans" cxnId="{F9FE3B0E-B150-4C5D-855B-CC2A185CD7DD}">
      <dgm:prSet/>
      <dgm:spPr/>
      <dgm:t>
        <a:bodyPr/>
        <a:lstStyle/>
        <a:p>
          <a:endParaRPr lang="en-US" sz="2000"/>
        </a:p>
      </dgm:t>
    </dgm:pt>
    <dgm:pt modelId="{5C717211-BB4B-4E3B-8460-085EF3FED90B}" type="sibTrans" cxnId="{F9FE3B0E-B150-4C5D-855B-CC2A185CD7DD}">
      <dgm:prSet/>
      <dgm:spPr/>
      <dgm:t>
        <a:bodyPr/>
        <a:lstStyle/>
        <a:p>
          <a:endParaRPr lang="en-US" sz="2000"/>
        </a:p>
      </dgm:t>
    </dgm:pt>
    <dgm:pt modelId="{E301901C-B566-AB49-8288-B45069D09AC2}" type="pres">
      <dgm:prSet presAssocID="{B047537E-B895-4188-A3AD-4609EC37B926}" presName="Name0" presStyleCnt="0">
        <dgm:presLayoutVars>
          <dgm:dir/>
          <dgm:animLvl val="lvl"/>
          <dgm:resizeHandles val="exact"/>
        </dgm:presLayoutVars>
      </dgm:prSet>
      <dgm:spPr/>
    </dgm:pt>
    <dgm:pt modelId="{518701F7-4677-9A40-BA11-E14889B52DD2}" type="pres">
      <dgm:prSet presAssocID="{85009BF3-737B-429A-8564-96D1A87DBEF2}" presName="boxAndChildren" presStyleCnt="0"/>
      <dgm:spPr/>
    </dgm:pt>
    <dgm:pt modelId="{133C3B28-548A-0F43-B5CF-E29D770D2238}" type="pres">
      <dgm:prSet presAssocID="{85009BF3-737B-429A-8564-96D1A87DBEF2}" presName="parentTextBox" presStyleLbl="node1" presStyleIdx="0" presStyleCnt="5" custLinFactNeighborX="2189"/>
      <dgm:spPr/>
    </dgm:pt>
    <dgm:pt modelId="{C2288D65-3129-3547-8044-EB045D07515D}" type="pres">
      <dgm:prSet presAssocID="{72145062-1E5E-4264-ADD4-066ECE988A2D}" presName="sp" presStyleCnt="0"/>
      <dgm:spPr/>
    </dgm:pt>
    <dgm:pt modelId="{67A4E3F1-EE70-5546-9DA2-5040979DEE36}" type="pres">
      <dgm:prSet presAssocID="{BB52B38B-B644-44AB-8E4D-40DEAC4D0AE5}" presName="arrowAndChildren" presStyleCnt="0"/>
      <dgm:spPr/>
    </dgm:pt>
    <dgm:pt modelId="{39B2DCCC-06B2-9147-B85C-251B0B85C69F}" type="pres">
      <dgm:prSet presAssocID="{BB52B38B-B644-44AB-8E4D-40DEAC4D0AE5}" presName="parentTextArrow" presStyleLbl="node1" presStyleIdx="1" presStyleCnt="5"/>
      <dgm:spPr/>
    </dgm:pt>
    <dgm:pt modelId="{6D8D1B1A-A9B2-0D4B-9D50-5C89FA6FD634}" type="pres">
      <dgm:prSet presAssocID="{45C04D78-E844-4113-8008-9D8FAD7FE47A}" presName="sp" presStyleCnt="0"/>
      <dgm:spPr/>
    </dgm:pt>
    <dgm:pt modelId="{D839C45B-64DE-CA4E-B5A5-751704A175F8}" type="pres">
      <dgm:prSet presAssocID="{D5DD64DD-0170-4E90-86FF-312DBE40AA0F}" presName="arrowAndChildren" presStyleCnt="0"/>
      <dgm:spPr/>
    </dgm:pt>
    <dgm:pt modelId="{4447368D-1B42-E042-9157-DE6E7613B097}" type="pres">
      <dgm:prSet presAssocID="{D5DD64DD-0170-4E90-86FF-312DBE40AA0F}" presName="parentTextArrow" presStyleLbl="node1" presStyleIdx="2" presStyleCnt="5"/>
      <dgm:spPr/>
    </dgm:pt>
    <dgm:pt modelId="{7BD5E24F-02D4-B44E-AC02-7C759E7B55CB}" type="pres">
      <dgm:prSet presAssocID="{70C4A98B-FA8D-4FDD-8C17-ABC31521E826}" presName="sp" presStyleCnt="0"/>
      <dgm:spPr/>
    </dgm:pt>
    <dgm:pt modelId="{59790695-90D5-C04D-8EFF-D9D10FCC5996}" type="pres">
      <dgm:prSet presAssocID="{083528E5-8CF2-4CB7-9330-62299E1BF5BD}" presName="arrowAndChildren" presStyleCnt="0"/>
      <dgm:spPr/>
    </dgm:pt>
    <dgm:pt modelId="{93BD7799-E4AE-B940-AEF6-63EB63C43F17}" type="pres">
      <dgm:prSet presAssocID="{083528E5-8CF2-4CB7-9330-62299E1BF5BD}" presName="parentTextArrow" presStyleLbl="node1" presStyleIdx="3" presStyleCnt="5"/>
      <dgm:spPr/>
    </dgm:pt>
    <dgm:pt modelId="{8C92F5C3-50C9-AE47-9684-CE7C20807B75}" type="pres">
      <dgm:prSet presAssocID="{5460E883-3BDD-4D91-B6E9-AAAA93A9645E}" presName="sp" presStyleCnt="0"/>
      <dgm:spPr/>
    </dgm:pt>
    <dgm:pt modelId="{85F479F7-62B0-4C46-852B-2915C96F6B86}" type="pres">
      <dgm:prSet presAssocID="{72DF348B-B49A-46EE-9AB5-BA467B2FD168}" presName="arrowAndChildren" presStyleCnt="0"/>
      <dgm:spPr/>
    </dgm:pt>
    <dgm:pt modelId="{EE233DE5-6285-E84F-9380-108FFBF0714E}" type="pres">
      <dgm:prSet presAssocID="{72DF348B-B49A-46EE-9AB5-BA467B2FD168}" presName="parentTextArrow" presStyleLbl="node1" presStyleIdx="4" presStyleCnt="5"/>
      <dgm:spPr/>
    </dgm:pt>
  </dgm:ptLst>
  <dgm:cxnLst>
    <dgm:cxn modelId="{F9FE3B0E-B150-4C5D-855B-CC2A185CD7DD}" srcId="{B047537E-B895-4188-A3AD-4609EC37B926}" destId="{85009BF3-737B-429A-8564-96D1A87DBEF2}" srcOrd="4" destOrd="0" parTransId="{CCF49468-AE92-48BF-8C3A-EF53A3112759}" sibTransId="{5C717211-BB4B-4E3B-8460-085EF3FED90B}"/>
    <dgm:cxn modelId="{BA46D023-6762-5A49-993E-B6A2DCE78776}" type="presOf" srcId="{BB52B38B-B644-44AB-8E4D-40DEAC4D0AE5}" destId="{39B2DCCC-06B2-9147-B85C-251B0B85C69F}" srcOrd="0" destOrd="0" presId="urn:microsoft.com/office/officeart/2005/8/layout/process4"/>
    <dgm:cxn modelId="{724D372B-7A50-954F-B02B-2421EE498B6B}" type="presOf" srcId="{D5DD64DD-0170-4E90-86FF-312DBE40AA0F}" destId="{4447368D-1B42-E042-9157-DE6E7613B097}" srcOrd="0" destOrd="0" presId="urn:microsoft.com/office/officeart/2005/8/layout/process4"/>
    <dgm:cxn modelId="{07FEAC30-89C0-AD47-87D9-603A8739BF58}" type="presOf" srcId="{85009BF3-737B-429A-8564-96D1A87DBEF2}" destId="{133C3B28-548A-0F43-B5CF-E29D770D2238}" srcOrd="0" destOrd="0" presId="urn:microsoft.com/office/officeart/2005/8/layout/process4"/>
    <dgm:cxn modelId="{D5B5C137-E212-C746-9C6F-574DBEEB9B6A}" type="presOf" srcId="{083528E5-8CF2-4CB7-9330-62299E1BF5BD}" destId="{93BD7799-E4AE-B940-AEF6-63EB63C43F17}" srcOrd="0" destOrd="0" presId="urn:microsoft.com/office/officeart/2005/8/layout/process4"/>
    <dgm:cxn modelId="{51EBDC3C-A397-0842-BE1F-5F92696BDD4D}" type="presOf" srcId="{72DF348B-B49A-46EE-9AB5-BA467B2FD168}" destId="{EE233DE5-6285-E84F-9380-108FFBF0714E}" srcOrd="0" destOrd="0" presId="urn:microsoft.com/office/officeart/2005/8/layout/process4"/>
    <dgm:cxn modelId="{898EDC79-FBC2-457E-B25A-D29CC1EACC6E}" srcId="{B047537E-B895-4188-A3AD-4609EC37B926}" destId="{D5DD64DD-0170-4E90-86FF-312DBE40AA0F}" srcOrd="2" destOrd="0" parTransId="{DF6468C4-3ED8-4299-81D0-9A376E39DEEB}" sibTransId="{45C04D78-E844-4113-8008-9D8FAD7FE47A}"/>
    <dgm:cxn modelId="{43E52B9E-0686-4972-81F4-56E2B48E4CE0}" srcId="{B047537E-B895-4188-A3AD-4609EC37B926}" destId="{72DF348B-B49A-46EE-9AB5-BA467B2FD168}" srcOrd="0" destOrd="0" parTransId="{6E130F9B-CF24-4AD2-91FA-EC29D012A47B}" sibTransId="{5460E883-3BDD-4D91-B6E9-AAAA93A9645E}"/>
    <dgm:cxn modelId="{CC3070B5-B0B7-4CE7-A225-7C40DF2608DB}" srcId="{B047537E-B895-4188-A3AD-4609EC37B926}" destId="{083528E5-8CF2-4CB7-9330-62299E1BF5BD}" srcOrd="1" destOrd="0" parTransId="{88C5E0FC-FC0E-487C-8976-22633B95E1EC}" sibTransId="{70C4A98B-FA8D-4FDD-8C17-ABC31521E826}"/>
    <dgm:cxn modelId="{05EC42C7-FA85-514B-9ACE-D944A782F84E}" type="presOf" srcId="{B047537E-B895-4188-A3AD-4609EC37B926}" destId="{E301901C-B566-AB49-8288-B45069D09AC2}" srcOrd="0" destOrd="0" presId="urn:microsoft.com/office/officeart/2005/8/layout/process4"/>
    <dgm:cxn modelId="{7A939CD7-8F91-4A4C-A637-D8A2E6E849B6}" srcId="{B047537E-B895-4188-A3AD-4609EC37B926}" destId="{BB52B38B-B644-44AB-8E4D-40DEAC4D0AE5}" srcOrd="3" destOrd="0" parTransId="{F8448BD0-ADA1-4164-A1A1-881A3D5C8DDC}" sibTransId="{72145062-1E5E-4264-ADD4-066ECE988A2D}"/>
    <dgm:cxn modelId="{686EDA77-DE6F-764B-A565-262F645A5446}" type="presParOf" srcId="{E301901C-B566-AB49-8288-B45069D09AC2}" destId="{518701F7-4677-9A40-BA11-E14889B52DD2}" srcOrd="0" destOrd="0" presId="urn:microsoft.com/office/officeart/2005/8/layout/process4"/>
    <dgm:cxn modelId="{698D3405-E80F-E943-9B5D-9998A0BC2D4F}" type="presParOf" srcId="{518701F7-4677-9A40-BA11-E14889B52DD2}" destId="{133C3B28-548A-0F43-B5CF-E29D770D2238}" srcOrd="0" destOrd="0" presId="urn:microsoft.com/office/officeart/2005/8/layout/process4"/>
    <dgm:cxn modelId="{CCF42767-7CB9-4941-909E-1CA51107C430}" type="presParOf" srcId="{E301901C-B566-AB49-8288-B45069D09AC2}" destId="{C2288D65-3129-3547-8044-EB045D07515D}" srcOrd="1" destOrd="0" presId="urn:microsoft.com/office/officeart/2005/8/layout/process4"/>
    <dgm:cxn modelId="{028A5EB3-AB00-A842-A9FA-87220AA5262D}" type="presParOf" srcId="{E301901C-B566-AB49-8288-B45069D09AC2}" destId="{67A4E3F1-EE70-5546-9DA2-5040979DEE36}" srcOrd="2" destOrd="0" presId="urn:microsoft.com/office/officeart/2005/8/layout/process4"/>
    <dgm:cxn modelId="{D628656E-4BC9-9048-B1D5-D28F42D7F663}" type="presParOf" srcId="{67A4E3F1-EE70-5546-9DA2-5040979DEE36}" destId="{39B2DCCC-06B2-9147-B85C-251B0B85C69F}" srcOrd="0" destOrd="0" presId="urn:microsoft.com/office/officeart/2005/8/layout/process4"/>
    <dgm:cxn modelId="{CA7D2E8C-5E37-9843-9AE6-C8715E2C7E03}" type="presParOf" srcId="{E301901C-B566-AB49-8288-B45069D09AC2}" destId="{6D8D1B1A-A9B2-0D4B-9D50-5C89FA6FD634}" srcOrd="3" destOrd="0" presId="urn:microsoft.com/office/officeart/2005/8/layout/process4"/>
    <dgm:cxn modelId="{7FACEA4C-4214-094B-ADD0-FAE57D1CAB3F}" type="presParOf" srcId="{E301901C-B566-AB49-8288-B45069D09AC2}" destId="{D839C45B-64DE-CA4E-B5A5-751704A175F8}" srcOrd="4" destOrd="0" presId="urn:microsoft.com/office/officeart/2005/8/layout/process4"/>
    <dgm:cxn modelId="{A83CD315-CC60-5A41-9103-D189A32860CD}" type="presParOf" srcId="{D839C45B-64DE-CA4E-B5A5-751704A175F8}" destId="{4447368D-1B42-E042-9157-DE6E7613B097}" srcOrd="0" destOrd="0" presId="urn:microsoft.com/office/officeart/2005/8/layout/process4"/>
    <dgm:cxn modelId="{7E0ADCC3-6448-264D-B448-D5B04857960B}" type="presParOf" srcId="{E301901C-B566-AB49-8288-B45069D09AC2}" destId="{7BD5E24F-02D4-B44E-AC02-7C759E7B55CB}" srcOrd="5" destOrd="0" presId="urn:microsoft.com/office/officeart/2005/8/layout/process4"/>
    <dgm:cxn modelId="{89718830-ABA3-E847-99E2-6672F4C2B512}" type="presParOf" srcId="{E301901C-B566-AB49-8288-B45069D09AC2}" destId="{59790695-90D5-C04D-8EFF-D9D10FCC5996}" srcOrd="6" destOrd="0" presId="urn:microsoft.com/office/officeart/2005/8/layout/process4"/>
    <dgm:cxn modelId="{4EECF389-DDCB-B04F-BBCB-DC5993A06C88}" type="presParOf" srcId="{59790695-90D5-C04D-8EFF-D9D10FCC5996}" destId="{93BD7799-E4AE-B940-AEF6-63EB63C43F17}" srcOrd="0" destOrd="0" presId="urn:microsoft.com/office/officeart/2005/8/layout/process4"/>
    <dgm:cxn modelId="{07B94342-7FDC-9A49-BDB4-7BF1B6FB8FD6}" type="presParOf" srcId="{E301901C-B566-AB49-8288-B45069D09AC2}" destId="{8C92F5C3-50C9-AE47-9684-CE7C20807B75}" srcOrd="7" destOrd="0" presId="urn:microsoft.com/office/officeart/2005/8/layout/process4"/>
    <dgm:cxn modelId="{F89E5635-559B-E347-9955-B69DC69D863D}" type="presParOf" srcId="{E301901C-B566-AB49-8288-B45069D09AC2}" destId="{85F479F7-62B0-4C46-852B-2915C96F6B86}" srcOrd="8" destOrd="0" presId="urn:microsoft.com/office/officeart/2005/8/layout/process4"/>
    <dgm:cxn modelId="{9A59B421-E193-1B4D-9575-3FB47C42866E}" type="presParOf" srcId="{85F479F7-62B0-4C46-852B-2915C96F6B86}" destId="{EE233DE5-6285-E84F-9380-108FFBF0714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BF8CCE-7A48-42B2-8919-34E7B8DADA8F}"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D62CFD83-DA68-4BD6-A7B5-1B16C950C091}">
      <dgm:prSet phldrT="[Text]"/>
      <dgm:spPr>
        <a:solidFill>
          <a:srgbClr val="6A2F6A"/>
        </a:solidFill>
        <a:scene3d>
          <a:camera prst="orthographicFront"/>
          <a:lightRig rig="flat" dir="t"/>
        </a:scene3d>
        <a:sp3d prstMaterial="plastic">
          <a:bevelB w="88900" h="31750" prst="angle"/>
        </a:sp3d>
      </dgm:spPr>
      <dgm:t>
        <a:bodyPr/>
        <a:lstStyle/>
        <a:p>
          <a:r>
            <a:rPr lang="en-US" dirty="0"/>
            <a:t>How much of the financial aid is free money?	</a:t>
          </a:r>
        </a:p>
      </dgm:t>
    </dgm:pt>
    <dgm:pt modelId="{9D464A5E-C4A5-440E-89DA-967ED3D9308C}" type="parTrans" cxnId="{5DFE3E75-8135-42EF-8CC2-D94442F8F478}">
      <dgm:prSet/>
      <dgm:spPr/>
      <dgm:t>
        <a:bodyPr/>
        <a:lstStyle/>
        <a:p>
          <a:endParaRPr lang="en-US"/>
        </a:p>
      </dgm:t>
    </dgm:pt>
    <dgm:pt modelId="{E6D87570-ED14-4D09-97C0-A202C2179108}" type="sibTrans" cxnId="{5DFE3E75-8135-42EF-8CC2-D94442F8F478}">
      <dgm:prSet/>
      <dgm:spPr/>
      <dgm:t>
        <a:bodyPr/>
        <a:lstStyle/>
        <a:p>
          <a:endParaRPr lang="en-US"/>
        </a:p>
      </dgm:t>
    </dgm:pt>
    <dgm:pt modelId="{1BBE5913-AFDD-41B2-9A5D-EBDC35B5F5C2}">
      <dgm:prSet phldrT="[Text]"/>
      <dgm:spPr>
        <a:solidFill>
          <a:srgbClr val="3C8A8E"/>
        </a:solidFill>
        <a:scene3d>
          <a:camera prst="orthographicFront"/>
          <a:lightRig rig="flat" dir="t"/>
        </a:scene3d>
        <a:sp3d prstMaterial="plastic">
          <a:bevelB w="88900" h="31750" prst="angle"/>
        </a:sp3d>
      </dgm:spPr>
      <dgm:t>
        <a:bodyPr/>
        <a:lstStyle/>
        <a:p>
          <a:r>
            <a:rPr lang="en-US" dirty="0"/>
            <a:t>Which awards are based on need, and which are based on merit?</a:t>
          </a:r>
        </a:p>
      </dgm:t>
    </dgm:pt>
    <dgm:pt modelId="{1A5626A9-7821-4C28-9E6A-2B482D18C81F}" type="parTrans" cxnId="{7C256937-C788-4016-8F96-BF76CD630CBF}">
      <dgm:prSet/>
      <dgm:spPr/>
      <dgm:t>
        <a:bodyPr/>
        <a:lstStyle/>
        <a:p>
          <a:endParaRPr lang="en-US"/>
        </a:p>
      </dgm:t>
    </dgm:pt>
    <dgm:pt modelId="{7C013F8F-7EA7-4B5B-A417-EF1E85A8C6A8}" type="sibTrans" cxnId="{7C256937-C788-4016-8F96-BF76CD630CBF}">
      <dgm:prSet/>
      <dgm:spPr/>
      <dgm:t>
        <a:bodyPr/>
        <a:lstStyle/>
        <a:p>
          <a:endParaRPr lang="en-US"/>
        </a:p>
      </dgm:t>
    </dgm:pt>
    <dgm:pt modelId="{675A3D0E-7B8B-43BC-B71D-F84C9DC64456}">
      <dgm:prSet phldrT="[Text]"/>
      <dgm:spPr>
        <a:solidFill>
          <a:srgbClr val="386526"/>
        </a:solidFill>
        <a:scene3d>
          <a:camera prst="orthographicFront"/>
          <a:lightRig rig="flat" dir="t"/>
        </a:scene3d>
        <a:sp3d prstMaterial="plastic">
          <a:bevelB w="88900" h="31750" prst="angle"/>
        </a:sp3d>
      </dgm:spPr>
      <dgm:t>
        <a:bodyPr/>
        <a:lstStyle/>
        <a:p>
          <a:r>
            <a:rPr lang="en-US" dirty="0"/>
            <a:t>Are there any conditions on the free money? GPA requirement?</a:t>
          </a:r>
        </a:p>
      </dgm:t>
    </dgm:pt>
    <dgm:pt modelId="{DB2F3D07-229A-486F-872F-9FA0A4B283A1}" type="parTrans" cxnId="{D08A363A-7D7C-4DA0-A5A7-24902E51393A}">
      <dgm:prSet/>
      <dgm:spPr/>
      <dgm:t>
        <a:bodyPr/>
        <a:lstStyle/>
        <a:p>
          <a:endParaRPr lang="en-US"/>
        </a:p>
      </dgm:t>
    </dgm:pt>
    <dgm:pt modelId="{0636B946-C257-49C0-A459-C86AA656DF82}" type="sibTrans" cxnId="{D08A363A-7D7C-4DA0-A5A7-24902E51393A}">
      <dgm:prSet/>
      <dgm:spPr/>
      <dgm:t>
        <a:bodyPr/>
        <a:lstStyle/>
        <a:p>
          <a:endParaRPr lang="en-US"/>
        </a:p>
      </dgm:t>
    </dgm:pt>
    <dgm:pt modelId="{AADC6B25-A372-400D-9A26-9670B32E8FA0}">
      <dgm:prSet phldrT="[Text]"/>
      <dgm:spPr>
        <a:solidFill>
          <a:srgbClr val="34437E"/>
        </a:solidFill>
        <a:scene3d>
          <a:camera prst="orthographicFront"/>
          <a:lightRig rig="flat" dir="t"/>
        </a:scene3d>
        <a:sp3d prstMaterial="plastic">
          <a:bevelB w="88900" h="31750" prst="angle"/>
        </a:sp3d>
      </dgm:spPr>
      <dgm:t>
        <a:bodyPr/>
        <a:lstStyle/>
        <a:p>
          <a:r>
            <a:rPr lang="en-US" dirty="0"/>
            <a:t>Will awards increase as tuition increases?</a:t>
          </a:r>
        </a:p>
      </dgm:t>
    </dgm:pt>
    <dgm:pt modelId="{EE95D136-1663-4AB9-87C4-C89134CF7271}" type="parTrans" cxnId="{1F2B7474-14D6-48B7-A985-257733DE2B63}">
      <dgm:prSet/>
      <dgm:spPr/>
      <dgm:t>
        <a:bodyPr/>
        <a:lstStyle/>
        <a:p>
          <a:endParaRPr lang="en-US"/>
        </a:p>
      </dgm:t>
    </dgm:pt>
    <dgm:pt modelId="{91F7F2F8-54FB-4A0A-B27E-BFDA6847720C}" type="sibTrans" cxnId="{1F2B7474-14D6-48B7-A985-257733DE2B63}">
      <dgm:prSet/>
      <dgm:spPr/>
      <dgm:t>
        <a:bodyPr/>
        <a:lstStyle/>
        <a:p>
          <a:endParaRPr lang="en-US"/>
        </a:p>
      </dgm:t>
    </dgm:pt>
    <dgm:pt modelId="{145FFC52-EB1A-4224-92A1-044332446394}">
      <dgm:prSet phldrT="[Text]"/>
      <dgm:spPr>
        <a:solidFill>
          <a:srgbClr val="C32768"/>
        </a:solidFill>
        <a:scene3d>
          <a:camera prst="orthographicFront"/>
          <a:lightRig rig="flat" dir="t"/>
        </a:scene3d>
        <a:sp3d prstMaterial="plastic">
          <a:bevelB w="88900" h="31750" prst="angle"/>
        </a:sp3d>
      </dgm:spPr>
      <dgm:t>
        <a:bodyPr/>
        <a:lstStyle/>
        <a:p>
          <a:r>
            <a:rPr lang="en-US" dirty="0"/>
            <a:t>Will awards change from year to year? </a:t>
          </a:r>
        </a:p>
      </dgm:t>
    </dgm:pt>
    <dgm:pt modelId="{1568843B-CD70-474D-8727-300941A9A8C2}" type="parTrans" cxnId="{DF9AD528-B830-433A-8EAF-C2470EBF5441}">
      <dgm:prSet/>
      <dgm:spPr/>
      <dgm:t>
        <a:bodyPr/>
        <a:lstStyle/>
        <a:p>
          <a:endParaRPr lang="en-US"/>
        </a:p>
      </dgm:t>
    </dgm:pt>
    <dgm:pt modelId="{0E106F12-6BF5-40B9-9805-399DBD86EE72}" type="sibTrans" cxnId="{DF9AD528-B830-433A-8EAF-C2470EBF5441}">
      <dgm:prSet/>
      <dgm:spPr/>
      <dgm:t>
        <a:bodyPr/>
        <a:lstStyle/>
        <a:p>
          <a:endParaRPr lang="en-US"/>
        </a:p>
      </dgm:t>
    </dgm:pt>
    <dgm:pt modelId="{E7BD9E02-AB16-433B-A02A-0B4868230AB9}">
      <dgm:prSet phldrT="[Text]"/>
      <dgm:spPr>
        <a:solidFill>
          <a:srgbClr val="CB0A21"/>
        </a:solidFill>
        <a:scene3d>
          <a:camera prst="orthographicFront"/>
          <a:lightRig rig="flat" dir="t"/>
        </a:scene3d>
        <a:sp3d prstMaterial="plastic">
          <a:bevelB w="88900" h="31750" prst="angle"/>
        </a:sp3d>
      </dgm:spPr>
      <dgm:t>
        <a:bodyPr/>
        <a:lstStyle/>
        <a:p>
          <a:r>
            <a:rPr lang="en-US" dirty="0"/>
            <a:t>Will loans be needed?</a:t>
          </a:r>
        </a:p>
      </dgm:t>
    </dgm:pt>
    <dgm:pt modelId="{56DEA081-9982-4BF0-AF2D-37E5AE84399F}" type="parTrans" cxnId="{EEA6CE3A-E162-4A11-93AE-BE03AE653504}">
      <dgm:prSet/>
      <dgm:spPr/>
      <dgm:t>
        <a:bodyPr/>
        <a:lstStyle/>
        <a:p>
          <a:endParaRPr lang="en-US"/>
        </a:p>
      </dgm:t>
    </dgm:pt>
    <dgm:pt modelId="{ED5E3973-0D69-438B-BE0A-60F5BB846B22}" type="sibTrans" cxnId="{EEA6CE3A-E162-4A11-93AE-BE03AE653504}">
      <dgm:prSet/>
      <dgm:spPr/>
      <dgm:t>
        <a:bodyPr/>
        <a:lstStyle/>
        <a:p>
          <a:endParaRPr lang="en-US"/>
        </a:p>
      </dgm:t>
    </dgm:pt>
    <dgm:pt modelId="{D3EBF1D3-C21C-4E32-917B-FC154CB9F9A7}" type="pres">
      <dgm:prSet presAssocID="{0ABF8CCE-7A48-42B2-8919-34E7B8DADA8F}" presName="diagram" presStyleCnt="0">
        <dgm:presLayoutVars>
          <dgm:dir/>
          <dgm:resizeHandles val="exact"/>
        </dgm:presLayoutVars>
      </dgm:prSet>
      <dgm:spPr/>
    </dgm:pt>
    <dgm:pt modelId="{A964C3F9-6ECD-49DE-A4F0-6F42E5AA57D3}" type="pres">
      <dgm:prSet presAssocID="{D62CFD83-DA68-4BD6-A7B5-1B16C950C091}" presName="node" presStyleLbl="node1" presStyleIdx="0" presStyleCnt="6">
        <dgm:presLayoutVars>
          <dgm:bulletEnabled val="1"/>
        </dgm:presLayoutVars>
      </dgm:prSet>
      <dgm:spPr/>
    </dgm:pt>
    <dgm:pt modelId="{2C3C11C7-CDEA-4A68-9831-A0031BA1AB15}" type="pres">
      <dgm:prSet presAssocID="{E6D87570-ED14-4D09-97C0-A202C2179108}" presName="sibTrans" presStyleCnt="0"/>
      <dgm:spPr/>
    </dgm:pt>
    <dgm:pt modelId="{F3498240-D611-460C-A6D0-33A1CA39B5D8}" type="pres">
      <dgm:prSet presAssocID="{1BBE5913-AFDD-41B2-9A5D-EBDC35B5F5C2}" presName="node" presStyleLbl="node1" presStyleIdx="1" presStyleCnt="6">
        <dgm:presLayoutVars>
          <dgm:bulletEnabled val="1"/>
        </dgm:presLayoutVars>
      </dgm:prSet>
      <dgm:spPr/>
    </dgm:pt>
    <dgm:pt modelId="{E595CCCC-447E-4D21-988D-35CD89F5DA00}" type="pres">
      <dgm:prSet presAssocID="{7C013F8F-7EA7-4B5B-A417-EF1E85A8C6A8}" presName="sibTrans" presStyleCnt="0"/>
      <dgm:spPr/>
    </dgm:pt>
    <dgm:pt modelId="{82D5B094-350A-4E62-BB19-C88455896F7B}" type="pres">
      <dgm:prSet presAssocID="{675A3D0E-7B8B-43BC-B71D-F84C9DC64456}" presName="node" presStyleLbl="node1" presStyleIdx="2" presStyleCnt="6">
        <dgm:presLayoutVars>
          <dgm:bulletEnabled val="1"/>
        </dgm:presLayoutVars>
      </dgm:prSet>
      <dgm:spPr/>
    </dgm:pt>
    <dgm:pt modelId="{9112A5D8-F74A-4C69-8C5A-34D86D01BB57}" type="pres">
      <dgm:prSet presAssocID="{0636B946-C257-49C0-A459-C86AA656DF82}" presName="sibTrans" presStyleCnt="0"/>
      <dgm:spPr/>
    </dgm:pt>
    <dgm:pt modelId="{A21E9E0F-7DAF-4A49-B18A-A9BCD5AC5682}" type="pres">
      <dgm:prSet presAssocID="{AADC6B25-A372-400D-9A26-9670B32E8FA0}" presName="node" presStyleLbl="node1" presStyleIdx="3" presStyleCnt="6">
        <dgm:presLayoutVars>
          <dgm:bulletEnabled val="1"/>
        </dgm:presLayoutVars>
      </dgm:prSet>
      <dgm:spPr/>
    </dgm:pt>
    <dgm:pt modelId="{1DF9D657-B843-4876-90A6-371D09BE1396}" type="pres">
      <dgm:prSet presAssocID="{91F7F2F8-54FB-4A0A-B27E-BFDA6847720C}" presName="sibTrans" presStyleCnt="0"/>
      <dgm:spPr/>
    </dgm:pt>
    <dgm:pt modelId="{E673C3BF-2B27-4C30-8E1B-FF4B88BC20A6}" type="pres">
      <dgm:prSet presAssocID="{145FFC52-EB1A-4224-92A1-044332446394}" presName="node" presStyleLbl="node1" presStyleIdx="4" presStyleCnt="6">
        <dgm:presLayoutVars>
          <dgm:bulletEnabled val="1"/>
        </dgm:presLayoutVars>
      </dgm:prSet>
      <dgm:spPr/>
    </dgm:pt>
    <dgm:pt modelId="{F633DB8A-E176-4FD9-9213-504229D8FB2D}" type="pres">
      <dgm:prSet presAssocID="{0E106F12-6BF5-40B9-9805-399DBD86EE72}" presName="sibTrans" presStyleCnt="0"/>
      <dgm:spPr/>
    </dgm:pt>
    <dgm:pt modelId="{6B260DFB-54C7-420C-8B1E-1500F5783D55}" type="pres">
      <dgm:prSet presAssocID="{E7BD9E02-AB16-433B-A02A-0B4868230AB9}" presName="node" presStyleLbl="node1" presStyleIdx="5" presStyleCnt="6">
        <dgm:presLayoutVars>
          <dgm:bulletEnabled val="1"/>
        </dgm:presLayoutVars>
      </dgm:prSet>
      <dgm:spPr/>
    </dgm:pt>
  </dgm:ptLst>
  <dgm:cxnLst>
    <dgm:cxn modelId="{DF9AD528-B830-433A-8EAF-C2470EBF5441}" srcId="{0ABF8CCE-7A48-42B2-8919-34E7B8DADA8F}" destId="{145FFC52-EB1A-4224-92A1-044332446394}" srcOrd="4" destOrd="0" parTransId="{1568843B-CD70-474D-8727-300941A9A8C2}" sibTransId="{0E106F12-6BF5-40B9-9805-399DBD86EE72}"/>
    <dgm:cxn modelId="{7C256937-C788-4016-8F96-BF76CD630CBF}" srcId="{0ABF8CCE-7A48-42B2-8919-34E7B8DADA8F}" destId="{1BBE5913-AFDD-41B2-9A5D-EBDC35B5F5C2}" srcOrd="1" destOrd="0" parTransId="{1A5626A9-7821-4C28-9E6A-2B482D18C81F}" sibTransId="{7C013F8F-7EA7-4B5B-A417-EF1E85A8C6A8}"/>
    <dgm:cxn modelId="{D08A363A-7D7C-4DA0-A5A7-24902E51393A}" srcId="{0ABF8CCE-7A48-42B2-8919-34E7B8DADA8F}" destId="{675A3D0E-7B8B-43BC-B71D-F84C9DC64456}" srcOrd="2" destOrd="0" parTransId="{DB2F3D07-229A-486F-872F-9FA0A4B283A1}" sibTransId="{0636B946-C257-49C0-A459-C86AA656DF82}"/>
    <dgm:cxn modelId="{EEA6CE3A-E162-4A11-93AE-BE03AE653504}" srcId="{0ABF8CCE-7A48-42B2-8919-34E7B8DADA8F}" destId="{E7BD9E02-AB16-433B-A02A-0B4868230AB9}" srcOrd="5" destOrd="0" parTransId="{56DEA081-9982-4BF0-AF2D-37E5AE84399F}" sibTransId="{ED5E3973-0D69-438B-BE0A-60F5BB846B22}"/>
    <dgm:cxn modelId="{F1832D53-FB08-4EE2-A526-41D57F339B78}" type="presOf" srcId="{1BBE5913-AFDD-41B2-9A5D-EBDC35B5F5C2}" destId="{F3498240-D611-460C-A6D0-33A1CA39B5D8}" srcOrd="0" destOrd="0" presId="urn:microsoft.com/office/officeart/2005/8/layout/default"/>
    <dgm:cxn modelId="{1F2B7474-14D6-48B7-A985-257733DE2B63}" srcId="{0ABF8CCE-7A48-42B2-8919-34E7B8DADA8F}" destId="{AADC6B25-A372-400D-9A26-9670B32E8FA0}" srcOrd="3" destOrd="0" parTransId="{EE95D136-1663-4AB9-87C4-C89134CF7271}" sibTransId="{91F7F2F8-54FB-4A0A-B27E-BFDA6847720C}"/>
    <dgm:cxn modelId="{5DFE3E75-8135-42EF-8CC2-D94442F8F478}" srcId="{0ABF8CCE-7A48-42B2-8919-34E7B8DADA8F}" destId="{D62CFD83-DA68-4BD6-A7B5-1B16C950C091}" srcOrd="0" destOrd="0" parTransId="{9D464A5E-C4A5-440E-89DA-967ED3D9308C}" sibTransId="{E6D87570-ED14-4D09-97C0-A202C2179108}"/>
    <dgm:cxn modelId="{4EEEC276-0EC0-4A8E-A470-19FBA82CC75A}" type="presOf" srcId="{145FFC52-EB1A-4224-92A1-044332446394}" destId="{E673C3BF-2B27-4C30-8E1B-FF4B88BC20A6}" srcOrd="0" destOrd="0" presId="urn:microsoft.com/office/officeart/2005/8/layout/default"/>
    <dgm:cxn modelId="{2F0C5396-4E73-4097-9D0E-115AC01266AF}" type="presOf" srcId="{675A3D0E-7B8B-43BC-B71D-F84C9DC64456}" destId="{82D5B094-350A-4E62-BB19-C88455896F7B}" srcOrd="0" destOrd="0" presId="urn:microsoft.com/office/officeart/2005/8/layout/default"/>
    <dgm:cxn modelId="{55D402AF-7DC2-4400-BC3C-EC8C82F0932C}" type="presOf" srcId="{D62CFD83-DA68-4BD6-A7B5-1B16C950C091}" destId="{A964C3F9-6ECD-49DE-A4F0-6F42E5AA57D3}" srcOrd="0" destOrd="0" presId="urn:microsoft.com/office/officeart/2005/8/layout/default"/>
    <dgm:cxn modelId="{4E75EAD8-2838-4CD9-9157-C65E8EC7030B}" type="presOf" srcId="{E7BD9E02-AB16-433B-A02A-0B4868230AB9}" destId="{6B260DFB-54C7-420C-8B1E-1500F5783D55}" srcOrd="0" destOrd="0" presId="urn:microsoft.com/office/officeart/2005/8/layout/default"/>
    <dgm:cxn modelId="{3C574DF6-C701-46F4-AD40-8219F3156DAE}" type="presOf" srcId="{AADC6B25-A372-400D-9A26-9670B32E8FA0}" destId="{A21E9E0F-7DAF-4A49-B18A-A9BCD5AC5682}" srcOrd="0" destOrd="0" presId="urn:microsoft.com/office/officeart/2005/8/layout/default"/>
    <dgm:cxn modelId="{571747FF-9FD3-49F4-B37B-94BE9A1F6B18}" type="presOf" srcId="{0ABF8CCE-7A48-42B2-8919-34E7B8DADA8F}" destId="{D3EBF1D3-C21C-4E32-917B-FC154CB9F9A7}" srcOrd="0" destOrd="0" presId="urn:microsoft.com/office/officeart/2005/8/layout/default"/>
    <dgm:cxn modelId="{AA0017D6-5909-4216-9489-501576AEA9CB}" type="presParOf" srcId="{D3EBF1D3-C21C-4E32-917B-FC154CB9F9A7}" destId="{A964C3F9-6ECD-49DE-A4F0-6F42E5AA57D3}" srcOrd="0" destOrd="0" presId="urn:microsoft.com/office/officeart/2005/8/layout/default"/>
    <dgm:cxn modelId="{F7B81FB7-FB55-4C1C-BC5B-0EFEF765AE09}" type="presParOf" srcId="{D3EBF1D3-C21C-4E32-917B-FC154CB9F9A7}" destId="{2C3C11C7-CDEA-4A68-9831-A0031BA1AB15}" srcOrd="1" destOrd="0" presId="urn:microsoft.com/office/officeart/2005/8/layout/default"/>
    <dgm:cxn modelId="{FCBFD8CA-BB74-49F0-BBAE-662FF8C5BDC4}" type="presParOf" srcId="{D3EBF1D3-C21C-4E32-917B-FC154CB9F9A7}" destId="{F3498240-D611-460C-A6D0-33A1CA39B5D8}" srcOrd="2" destOrd="0" presId="urn:microsoft.com/office/officeart/2005/8/layout/default"/>
    <dgm:cxn modelId="{C56B1856-98E1-4B62-B855-2D139B20A1A9}" type="presParOf" srcId="{D3EBF1D3-C21C-4E32-917B-FC154CB9F9A7}" destId="{E595CCCC-447E-4D21-988D-35CD89F5DA00}" srcOrd="3" destOrd="0" presId="urn:microsoft.com/office/officeart/2005/8/layout/default"/>
    <dgm:cxn modelId="{2BD435A9-CEBA-4634-B3BC-4C46797E370E}" type="presParOf" srcId="{D3EBF1D3-C21C-4E32-917B-FC154CB9F9A7}" destId="{82D5B094-350A-4E62-BB19-C88455896F7B}" srcOrd="4" destOrd="0" presId="urn:microsoft.com/office/officeart/2005/8/layout/default"/>
    <dgm:cxn modelId="{9161C7C0-DF5B-4857-9195-F9893215C02F}" type="presParOf" srcId="{D3EBF1D3-C21C-4E32-917B-FC154CB9F9A7}" destId="{9112A5D8-F74A-4C69-8C5A-34D86D01BB57}" srcOrd="5" destOrd="0" presId="urn:microsoft.com/office/officeart/2005/8/layout/default"/>
    <dgm:cxn modelId="{E0CC85E4-F0C7-408F-A5A7-43A1D7FD8C3B}" type="presParOf" srcId="{D3EBF1D3-C21C-4E32-917B-FC154CB9F9A7}" destId="{A21E9E0F-7DAF-4A49-B18A-A9BCD5AC5682}" srcOrd="6" destOrd="0" presId="urn:microsoft.com/office/officeart/2005/8/layout/default"/>
    <dgm:cxn modelId="{C7898E3C-608A-474D-90EA-DD032EC4393C}" type="presParOf" srcId="{D3EBF1D3-C21C-4E32-917B-FC154CB9F9A7}" destId="{1DF9D657-B843-4876-90A6-371D09BE1396}" srcOrd="7" destOrd="0" presId="urn:microsoft.com/office/officeart/2005/8/layout/default"/>
    <dgm:cxn modelId="{7427EA1C-A587-4796-A20A-735BBD6DEF0A}" type="presParOf" srcId="{D3EBF1D3-C21C-4E32-917B-FC154CB9F9A7}" destId="{E673C3BF-2B27-4C30-8E1B-FF4B88BC20A6}" srcOrd="8" destOrd="0" presId="urn:microsoft.com/office/officeart/2005/8/layout/default"/>
    <dgm:cxn modelId="{CBF6C970-EC2E-4920-9DE0-90879CE9E5CD}" type="presParOf" srcId="{D3EBF1D3-C21C-4E32-917B-FC154CB9F9A7}" destId="{F633DB8A-E176-4FD9-9213-504229D8FB2D}" srcOrd="9" destOrd="0" presId="urn:microsoft.com/office/officeart/2005/8/layout/default"/>
    <dgm:cxn modelId="{9B14CAD3-97EF-468D-94E8-FAD7CD127165}" type="presParOf" srcId="{D3EBF1D3-C21C-4E32-917B-FC154CB9F9A7}" destId="{6B260DFB-54C7-420C-8B1E-1500F5783D5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546B7-9065-40D2-8ACE-90D7D03E7BCA}">
      <dsp:nvSpPr>
        <dsp:cNvPr id="0" name=""/>
        <dsp:cNvSpPr/>
      </dsp:nvSpPr>
      <dsp:spPr>
        <a:xfrm>
          <a:off x="0" y="0"/>
          <a:ext cx="10865795" cy="1096546"/>
        </a:xfrm>
        <a:prstGeom prst="roundRect">
          <a:avLst>
            <a:gd name="adj" fmla="val 10000"/>
          </a:avLst>
        </a:prstGeom>
        <a:solidFill>
          <a:srgbClr val="0072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Federal Government </a:t>
          </a:r>
          <a:r>
            <a:rPr lang="en-US" sz="2000" b="1" kern="1200" dirty="0"/>
            <a:t>(studentaid.gov) </a:t>
          </a:r>
        </a:p>
      </dsp:txBody>
      <dsp:txXfrm>
        <a:off x="2282813" y="0"/>
        <a:ext cx="8582981" cy="1096546"/>
      </dsp:txXfrm>
    </dsp:sp>
    <dsp:sp modelId="{7948FC8F-02CF-4E3D-AD89-CF76B184FDCE}">
      <dsp:nvSpPr>
        <dsp:cNvPr id="0" name=""/>
        <dsp:cNvSpPr/>
      </dsp:nvSpPr>
      <dsp:spPr>
        <a:xfrm>
          <a:off x="109654" y="109654"/>
          <a:ext cx="2173159" cy="877237"/>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C9F129-0BB2-4AB5-888F-76A4DB0E6632}">
      <dsp:nvSpPr>
        <dsp:cNvPr id="0" name=""/>
        <dsp:cNvSpPr/>
      </dsp:nvSpPr>
      <dsp:spPr>
        <a:xfrm>
          <a:off x="0" y="1206201"/>
          <a:ext cx="10865795" cy="1096546"/>
        </a:xfrm>
        <a:prstGeom prst="roundRect">
          <a:avLst>
            <a:gd name="adj" fmla="val 10000"/>
          </a:avLst>
        </a:prstGeom>
        <a:solidFill>
          <a:srgbClr val="9227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State Government </a:t>
          </a:r>
          <a:r>
            <a:rPr lang="en-US" sz="2000" b="1" kern="1200" dirty="0"/>
            <a:t>(pheaa.org)</a:t>
          </a:r>
        </a:p>
      </dsp:txBody>
      <dsp:txXfrm>
        <a:off x="2282813" y="1206201"/>
        <a:ext cx="8582981" cy="1096546"/>
      </dsp:txXfrm>
    </dsp:sp>
    <dsp:sp modelId="{7B27083F-11EA-42A9-8568-F551F3D5AC9D}">
      <dsp:nvSpPr>
        <dsp:cNvPr id="0" name=""/>
        <dsp:cNvSpPr/>
      </dsp:nvSpPr>
      <dsp:spPr>
        <a:xfrm>
          <a:off x="109654" y="1315855"/>
          <a:ext cx="2173159" cy="877237"/>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19A10B-5E81-47B4-A7B7-99AD5A26E253}">
      <dsp:nvSpPr>
        <dsp:cNvPr id="0" name=""/>
        <dsp:cNvSpPr/>
      </dsp:nvSpPr>
      <dsp:spPr>
        <a:xfrm>
          <a:off x="0" y="2412402"/>
          <a:ext cx="10865795" cy="1096546"/>
        </a:xfrm>
        <a:prstGeom prst="roundRect">
          <a:avLst>
            <a:gd name="adj" fmla="val 10000"/>
          </a:avLst>
        </a:prstGeom>
        <a:solidFill>
          <a:srgbClr val="41762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b="1" kern="1200" dirty="0"/>
            <a:t>School or College </a:t>
          </a:r>
        </a:p>
      </dsp:txBody>
      <dsp:txXfrm>
        <a:off x="2282813" y="2412402"/>
        <a:ext cx="8582981" cy="1096546"/>
      </dsp:txXfrm>
    </dsp:sp>
    <dsp:sp modelId="{C2598690-394C-4962-845D-C9927F26CBED}">
      <dsp:nvSpPr>
        <dsp:cNvPr id="0" name=""/>
        <dsp:cNvSpPr/>
      </dsp:nvSpPr>
      <dsp:spPr>
        <a:xfrm>
          <a:off x="109654" y="2522057"/>
          <a:ext cx="2173159" cy="877237"/>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FA05D5-870B-4B4B-A007-B74C5400BD5A}">
      <dsp:nvSpPr>
        <dsp:cNvPr id="0" name=""/>
        <dsp:cNvSpPr/>
      </dsp:nvSpPr>
      <dsp:spPr>
        <a:xfrm>
          <a:off x="0" y="3618603"/>
          <a:ext cx="10865795" cy="1096546"/>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b="1" kern="1200" dirty="0"/>
            <a:t>Scholarship Organizations</a:t>
          </a:r>
        </a:p>
      </dsp:txBody>
      <dsp:txXfrm>
        <a:off x="2282813" y="3618603"/>
        <a:ext cx="8582981" cy="1096546"/>
      </dsp:txXfrm>
    </dsp:sp>
    <dsp:sp modelId="{19442893-43B3-4FD8-A565-C68AD39C2630}">
      <dsp:nvSpPr>
        <dsp:cNvPr id="0" name=""/>
        <dsp:cNvSpPr/>
      </dsp:nvSpPr>
      <dsp:spPr>
        <a:xfrm>
          <a:off x="109654" y="3728258"/>
          <a:ext cx="2173159" cy="877237"/>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54C6F-2BEC-4B95-AAE4-DED579AF3C5D}">
      <dsp:nvSpPr>
        <dsp:cNvPr id="0" name=""/>
        <dsp:cNvSpPr/>
      </dsp:nvSpPr>
      <dsp:spPr>
        <a:xfrm>
          <a:off x="0" y="0"/>
          <a:ext cx="3455987" cy="2764789"/>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7A95DB-16DD-470C-9656-D415A38198BA}">
      <dsp:nvSpPr>
        <dsp:cNvPr id="0" name=""/>
        <dsp:cNvSpPr/>
      </dsp:nvSpPr>
      <dsp:spPr>
        <a:xfrm>
          <a:off x="14814" y="2277589"/>
          <a:ext cx="3430841" cy="2654075"/>
        </a:xfrm>
        <a:prstGeom prst="wedgeRectCallout">
          <a:avLst>
            <a:gd name="adj1" fmla="val 20250"/>
            <a:gd name="adj2" fmla="val -60700"/>
          </a:avLst>
        </a:prstGeom>
        <a:solidFill>
          <a:srgbClr val="9227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Postsecondary Scholarships</a:t>
          </a:r>
        </a:p>
      </dsp:txBody>
      <dsp:txXfrm>
        <a:off x="14814" y="2277589"/>
        <a:ext cx="3430841" cy="2654075"/>
      </dsp:txXfrm>
    </dsp:sp>
    <dsp:sp modelId="{033789DD-8F0B-4AC4-B6D2-B3A82CA28FB6}">
      <dsp:nvSpPr>
        <dsp:cNvPr id="0" name=""/>
        <dsp:cNvSpPr/>
      </dsp:nvSpPr>
      <dsp:spPr>
        <a:xfrm>
          <a:off x="3960174" y="0"/>
          <a:ext cx="3455987" cy="2764789"/>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7E95C7-5FC9-40A9-9A70-625CD5617F01}">
      <dsp:nvSpPr>
        <dsp:cNvPr id="0" name=""/>
        <dsp:cNvSpPr/>
      </dsp:nvSpPr>
      <dsp:spPr>
        <a:xfrm>
          <a:off x="3946979" y="2328973"/>
          <a:ext cx="3441329" cy="2602691"/>
        </a:xfrm>
        <a:prstGeom prst="wedgeRectCallout">
          <a:avLst>
            <a:gd name="adj1" fmla="val 20250"/>
            <a:gd name="adj2" fmla="val -60700"/>
          </a:avLst>
        </a:prstGeom>
        <a:solidFill>
          <a:srgbClr val="9227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Local and Regional Scholarships</a:t>
          </a:r>
        </a:p>
      </dsp:txBody>
      <dsp:txXfrm>
        <a:off x="3946979" y="2328973"/>
        <a:ext cx="3441329" cy="2602691"/>
      </dsp:txXfrm>
    </dsp:sp>
    <dsp:sp modelId="{6AA34EE9-9FD9-4B3F-8EC8-FB9E523EDE10}">
      <dsp:nvSpPr>
        <dsp:cNvPr id="0" name=""/>
        <dsp:cNvSpPr/>
      </dsp:nvSpPr>
      <dsp:spPr>
        <a:xfrm>
          <a:off x="7864332" y="0"/>
          <a:ext cx="3455987" cy="2764789"/>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C0E069-C68D-4A6E-AC80-61C9E6BC1DF9}">
      <dsp:nvSpPr>
        <dsp:cNvPr id="0" name=""/>
        <dsp:cNvSpPr/>
      </dsp:nvSpPr>
      <dsp:spPr>
        <a:xfrm>
          <a:off x="7902212" y="2382127"/>
          <a:ext cx="3407126" cy="2549537"/>
        </a:xfrm>
        <a:prstGeom prst="wedgeRectCallout">
          <a:avLst>
            <a:gd name="adj1" fmla="val 20250"/>
            <a:gd name="adj2" fmla="val -60700"/>
          </a:avLst>
        </a:prstGeom>
        <a:solidFill>
          <a:srgbClr val="9227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National Scholarships</a:t>
          </a:r>
        </a:p>
      </dsp:txBody>
      <dsp:txXfrm>
        <a:off x="7902212" y="2382127"/>
        <a:ext cx="3407126" cy="25495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C1308-535F-46F8-B8BF-A53E8747AA42}">
      <dsp:nvSpPr>
        <dsp:cNvPr id="0" name=""/>
        <dsp:cNvSpPr/>
      </dsp:nvSpPr>
      <dsp:spPr>
        <a:xfrm>
          <a:off x="1700052" y="472"/>
          <a:ext cx="1912559" cy="757695"/>
        </a:xfrm>
        <a:prstGeom prst="roundRect">
          <a:avLst/>
        </a:prstGeom>
        <a:solidFill>
          <a:srgbClr val="0072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Social Security Number</a:t>
          </a:r>
        </a:p>
      </dsp:txBody>
      <dsp:txXfrm>
        <a:off x="1737040" y="37460"/>
        <a:ext cx="1838583" cy="683719"/>
      </dsp:txXfrm>
    </dsp:sp>
    <dsp:sp modelId="{C83FF743-DB74-40B2-8994-E2B195D588E9}">
      <dsp:nvSpPr>
        <dsp:cNvPr id="0" name=""/>
        <dsp:cNvSpPr/>
      </dsp:nvSpPr>
      <dsp:spPr>
        <a:xfrm>
          <a:off x="1700052" y="796052"/>
          <a:ext cx="1912559" cy="757695"/>
        </a:xfrm>
        <a:prstGeom prst="roundRect">
          <a:avLst/>
        </a:prstGeom>
        <a:solidFill>
          <a:srgbClr val="9227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Username</a:t>
          </a:r>
        </a:p>
      </dsp:txBody>
      <dsp:txXfrm>
        <a:off x="1737040" y="833040"/>
        <a:ext cx="1838583" cy="683719"/>
      </dsp:txXfrm>
    </dsp:sp>
    <dsp:sp modelId="{5ABAE2EC-B456-4F55-840B-A916948DFF98}">
      <dsp:nvSpPr>
        <dsp:cNvPr id="0" name=""/>
        <dsp:cNvSpPr/>
      </dsp:nvSpPr>
      <dsp:spPr>
        <a:xfrm>
          <a:off x="1700052" y="1591632"/>
          <a:ext cx="1912559" cy="757695"/>
        </a:xfrm>
        <a:prstGeom prst="roundRect">
          <a:avLst/>
        </a:prstGeom>
        <a:solidFill>
          <a:srgbClr val="41762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Email Address</a:t>
          </a:r>
        </a:p>
      </dsp:txBody>
      <dsp:txXfrm>
        <a:off x="1737040" y="1628620"/>
        <a:ext cx="1838583" cy="683719"/>
      </dsp:txXfrm>
    </dsp:sp>
    <dsp:sp modelId="{A11E403A-59F4-4CDF-85D2-A5C9F17CA729}">
      <dsp:nvSpPr>
        <dsp:cNvPr id="0" name=""/>
        <dsp:cNvSpPr/>
      </dsp:nvSpPr>
      <dsp:spPr>
        <a:xfrm>
          <a:off x="1700052" y="2387212"/>
          <a:ext cx="1912559" cy="757695"/>
        </a:xfrm>
        <a:prstGeom prst="roundRect">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Password</a:t>
          </a:r>
        </a:p>
      </dsp:txBody>
      <dsp:txXfrm>
        <a:off x="1737040" y="2424200"/>
        <a:ext cx="1838583" cy="683719"/>
      </dsp:txXfrm>
    </dsp:sp>
    <dsp:sp modelId="{D01A4EEB-3211-466D-828F-09AB43CFEDBD}">
      <dsp:nvSpPr>
        <dsp:cNvPr id="0" name=""/>
        <dsp:cNvSpPr/>
      </dsp:nvSpPr>
      <dsp:spPr>
        <a:xfrm>
          <a:off x="1700052" y="3182792"/>
          <a:ext cx="1912559" cy="757695"/>
        </a:xfrm>
        <a:prstGeom prst="roundRect">
          <a:avLst/>
        </a:prstGeom>
        <a:solidFill>
          <a:srgbClr val="B2213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Mobile Phone</a:t>
          </a:r>
        </a:p>
      </dsp:txBody>
      <dsp:txXfrm>
        <a:off x="1737040" y="3219780"/>
        <a:ext cx="1838583" cy="683719"/>
      </dsp:txXfrm>
    </dsp:sp>
    <dsp:sp modelId="{5AE3ACCF-79EC-4C34-B90C-7FE45960D485}">
      <dsp:nvSpPr>
        <dsp:cNvPr id="0" name=""/>
        <dsp:cNvSpPr/>
      </dsp:nvSpPr>
      <dsp:spPr>
        <a:xfrm>
          <a:off x="1700052" y="3978372"/>
          <a:ext cx="1912559" cy="757695"/>
        </a:xfrm>
        <a:prstGeom prst="roundRect">
          <a:avLst/>
        </a:prstGeom>
        <a:solidFill>
          <a:srgbClr val="004C6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Security Questions</a:t>
          </a:r>
        </a:p>
      </dsp:txBody>
      <dsp:txXfrm>
        <a:off x="1737040" y="4015360"/>
        <a:ext cx="1838583" cy="683719"/>
      </dsp:txXfrm>
    </dsp:sp>
    <dsp:sp modelId="{CA5B7F32-20C6-4A9B-82F9-067DDAC7CFD8}">
      <dsp:nvSpPr>
        <dsp:cNvPr id="0" name=""/>
        <dsp:cNvSpPr/>
      </dsp:nvSpPr>
      <dsp:spPr>
        <a:xfrm>
          <a:off x="1700052" y="4773952"/>
          <a:ext cx="1912559" cy="757695"/>
        </a:xfrm>
        <a:prstGeom prst="roundRect">
          <a:avLst/>
        </a:prstGeom>
        <a:solidFill>
          <a:srgbClr val="9227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Enable Two-Step Verification</a:t>
          </a:r>
        </a:p>
      </dsp:txBody>
      <dsp:txXfrm>
        <a:off x="1737040" y="4810940"/>
        <a:ext cx="1838583" cy="6837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C3B28-548A-0F43-B5CF-E29D770D2238}">
      <dsp:nvSpPr>
        <dsp:cNvPr id="0" name=""/>
        <dsp:cNvSpPr/>
      </dsp:nvSpPr>
      <dsp:spPr>
        <a:xfrm>
          <a:off x="0" y="4646175"/>
          <a:ext cx="2971800" cy="762243"/>
        </a:xfrm>
        <a:prstGeom prst="rect">
          <a:avLst/>
        </a:prstGeom>
        <a:solidFill>
          <a:srgbClr val="E64E2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Signature</a:t>
          </a:r>
        </a:p>
      </dsp:txBody>
      <dsp:txXfrm>
        <a:off x="0" y="4646175"/>
        <a:ext cx="2971800" cy="762243"/>
      </dsp:txXfrm>
    </dsp:sp>
    <dsp:sp modelId="{39B2DCCC-06B2-9147-B85C-251B0B85C69F}">
      <dsp:nvSpPr>
        <dsp:cNvPr id="0" name=""/>
        <dsp:cNvSpPr/>
      </dsp:nvSpPr>
      <dsp:spPr>
        <a:xfrm rot="10800000">
          <a:off x="0" y="3485278"/>
          <a:ext cx="2971800" cy="1172330"/>
        </a:xfrm>
        <a:prstGeom prst="upArrowCallout">
          <a:avLst/>
        </a:prstGeom>
        <a:solidFill>
          <a:srgbClr val="FF99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Colleges</a:t>
          </a:r>
        </a:p>
      </dsp:txBody>
      <dsp:txXfrm rot="10800000">
        <a:off x="0" y="3485278"/>
        <a:ext cx="2971800" cy="761745"/>
      </dsp:txXfrm>
    </dsp:sp>
    <dsp:sp modelId="{4447368D-1B42-E042-9157-DE6E7613B097}">
      <dsp:nvSpPr>
        <dsp:cNvPr id="0" name=""/>
        <dsp:cNvSpPr/>
      </dsp:nvSpPr>
      <dsp:spPr>
        <a:xfrm rot="10800000">
          <a:off x="0" y="2324381"/>
          <a:ext cx="2971800" cy="1172330"/>
        </a:xfrm>
        <a:prstGeom prst="upArrowCallout">
          <a:avLst/>
        </a:prstGeom>
        <a:solidFill>
          <a:srgbClr val="41762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Financials</a:t>
          </a:r>
        </a:p>
      </dsp:txBody>
      <dsp:txXfrm rot="10800000">
        <a:off x="0" y="2324381"/>
        <a:ext cx="2971800" cy="761745"/>
      </dsp:txXfrm>
    </dsp:sp>
    <dsp:sp modelId="{93BD7799-E4AE-B940-AEF6-63EB63C43F17}">
      <dsp:nvSpPr>
        <dsp:cNvPr id="0" name=""/>
        <dsp:cNvSpPr/>
      </dsp:nvSpPr>
      <dsp:spPr>
        <a:xfrm rot="10800000">
          <a:off x="0" y="1163483"/>
          <a:ext cx="2971800" cy="1172330"/>
        </a:xfrm>
        <a:prstGeom prst="upArrowCallout">
          <a:avLst/>
        </a:prstGeom>
        <a:solidFill>
          <a:srgbClr val="92278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Demographics</a:t>
          </a:r>
        </a:p>
      </dsp:txBody>
      <dsp:txXfrm rot="10800000">
        <a:off x="0" y="1163483"/>
        <a:ext cx="2971800" cy="761745"/>
      </dsp:txXfrm>
    </dsp:sp>
    <dsp:sp modelId="{EE233DE5-6285-E84F-9380-108FFBF0714E}">
      <dsp:nvSpPr>
        <dsp:cNvPr id="0" name=""/>
        <dsp:cNvSpPr/>
      </dsp:nvSpPr>
      <dsp:spPr>
        <a:xfrm rot="10800000">
          <a:off x="0" y="2586"/>
          <a:ext cx="2971800" cy="1172330"/>
        </a:xfrm>
        <a:prstGeom prst="upArrowCallout">
          <a:avLst/>
        </a:prstGeom>
        <a:solidFill>
          <a:srgbClr val="00729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Personal Circumstances</a:t>
          </a:r>
        </a:p>
      </dsp:txBody>
      <dsp:txXfrm rot="10800000">
        <a:off x="0" y="2586"/>
        <a:ext cx="2971800" cy="7617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4C3F9-6ECD-49DE-A4F0-6F42E5AA57D3}">
      <dsp:nvSpPr>
        <dsp:cNvPr id="0" name=""/>
        <dsp:cNvSpPr/>
      </dsp:nvSpPr>
      <dsp:spPr>
        <a:xfrm>
          <a:off x="275117" y="2090"/>
          <a:ext cx="2339096" cy="1403457"/>
        </a:xfrm>
        <a:prstGeom prst="rect">
          <a:avLst/>
        </a:prstGeom>
        <a:solidFill>
          <a:srgbClr val="6A2F6A"/>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How much of the financial aid is free money?	</a:t>
          </a:r>
        </a:p>
      </dsp:txBody>
      <dsp:txXfrm>
        <a:off x="275117" y="2090"/>
        <a:ext cx="2339096" cy="1403457"/>
      </dsp:txXfrm>
    </dsp:sp>
    <dsp:sp modelId="{F3498240-D611-460C-A6D0-33A1CA39B5D8}">
      <dsp:nvSpPr>
        <dsp:cNvPr id="0" name=""/>
        <dsp:cNvSpPr/>
      </dsp:nvSpPr>
      <dsp:spPr>
        <a:xfrm>
          <a:off x="2848123" y="2090"/>
          <a:ext cx="2339096" cy="1403457"/>
        </a:xfrm>
        <a:prstGeom prst="rect">
          <a:avLst/>
        </a:prstGeom>
        <a:solidFill>
          <a:srgbClr val="3C8A8E"/>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Which awards are based on need, and which are based on merit?</a:t>
          </a:r>
        </a:p>
      </dsp:txBody>
      <dsp:txXfrm>
        <a:off x="2848123" y="2090"/>
        <a:ext cx="2339096" cy="1403457"/>
      </dsp:txXfrm>
    </dsp:sp>
    <dsp:sp modelId="{82D5B094-350A-4E62-BB19-C88455896F7B}">
      <dsp:nvSpPr>
        <dsp:cNvPr id="0" name=""/>
        <dsp:cNvSpPr/>
      </dsp:nvSpPr>
      <dsp:spPr>
        <a:xfrm>
          <a:off x="275117" y="1639458"/>
          <a:ext cx="2339096" cy="1403457"/>
        </a:xfrm>
        <a:prstGeom prst="rect">
          <a:avLst/>
        </a:prstGeom>
        <a:solidFill>
          <a:srgbClr val="386526"/>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Are there any conditions on the free money? GPA requirement?</a:t>
          </a:r>
        </a:p>
      </dsp:txBody>
      <dsp:txXfrm>
        <a:off x="275117" y="1639458"/>
        <a:ext cx="2339096" cy="1403457"/>
      </dsp:txXfrm>
    </dsp:sp>
    <dsp:sp modelId="{A21E9E0F-7DAF-4A49-B18A-A9BCD5AC5682}">
      <dsp:nvSpPr>
        <dsp:cNvPr id="0" name=""/>
        <dsp:cNvSpPr/>
      </dsp:nvSpPr>
      <dsp:spPr>
        <a:xfrm>
          <a:off x="2848123" y="1639458"/>
          <a:ext cx="2339096" cy="1403457"/>
        </a:xfrm>
        <a:prstGeom prst="rect">
          <a:avLst/>
        </a:prstGeom>
        <a:solidFill>
          <a:srgbClr val="34437E"/>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Will awards increase as tuition increases?</a:t>
          </a:r>
        </a:p>
      </dsp:txBody>
      <dsp:txXfrm>
        <a:off x="2848123" y="1639458"/>
        <a:ext cx="2339096" cy="1403457"/>
      </dsp:txXfrm>
    </dsp:sp>
    <dsp:sp modelId="{E673C3BF-2B27-4C30-8E1B-FF4B88BC20A6}">
      <dsp:nvSpPr>
        <dsp:cNvPr id="0" name=""/>
        <dsp:cNvSpPr/>
      </dsp:nvSpPr>
      <dsp:spPr>
        <a:xfrm>
          <a:off x="275117" y="3276825"/>
          <a:ext cx="2339096" cy="1403457"/>
        </a:xfrm>
        <a:prstGeom prst="rect">
          <a:avLst/>
        </a:prstGeom>
        <a:solidFill>
          <a:srgbClr val="C32768"/>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Will awards change from year to year? </a:t>
          </a:r>
        </a:p>
      </dsp:txBody>
      <dsp:txXfrm>
        <a:off x="275117" y="3276825"/>
        <a:ext cx="2339096" cy="1403457"/>
      </dsp:txXfrm>
    </dsp:sp>
    <dsp:sp modelId="{6B260DFB-54C7-420C-8B1E-1500F5783D55}">
      <dsp:nvSpPr>
        <dsp:cNvPr id="0" name=""/>
        <dsp:cNvSpPr/>
      </dsp:nvSpPr>
      <dsp:spPr>
        <a:xfrm>
          <a:off x="2848123" y="3276825"/>
          <a:ext cx="2339096" cy="1403457"/>
        </a:xfrm>
        <a:prstGeom prst="rect">
          <a:avLst/>
        </a:prstGeom>
        <a:solidFill>
          <a:srgbClr val="CB0A21"/>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Will loans be needed?</a:t>
          </a:r>
        </a:p>
      </dsp:txBody>
      <dsp:txXfrm>
        <a:off x="2848123" y="3276825"/>
        <a:ext cx="2339096" cy="1403457"/>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486A6C7-A5DF-456C-9332-C1D6FC13FAF3}" type="datetimeFigureOut">
              <a:rPr lang="en-US" smtClean="0"/>
              <a:t>12/29/2023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C0BCDDE-A7AA-4548-AE1B-D6D2DFE70B52}" type="slidenum">
              <a:rPr lang="en-US" smtClean="0"/>
              <a:t>‹#›</a:t>
            </a:fld>
            <a:endParaRPr lang="en-US"/>
          </a:p>
        </p:txBody>
      </p:sp>
    </p:spTree>
    <p:extLst>
      <p:ext uri="{BB962C8B-B14F-4D97-AF65-F5344CB8AC3E}">
        <p14:creationId xmlns:p14="http://schemas.microsoft.com/office/powerpoint/2010/main" val="3396340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revised by</a:t>
            </a:r>
            <a:r>
              <a:rPr lang="en-US" baseline="0" dirty="0"/>
              <a:t> each Access Partner</a:t>
            </a:r>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2</a:t>
            </a:fld>
            <a:endParaRPr lang="en-US"/>
          </a:p>
        </p:txBody>
      </p:sp>
    </p:spTree>
    <p:extLst>
      <p:ext uri="{BB962C8B-B14F-4D97-AF65-F5344CB8AC3E}">
        <p14:creationId xmlns:p14="http://schemas.microsoft.com/office/powerpoint/2010/main" val="1168379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91128-BACF-4B97-A729-14EA867BE30C}" type="slidenum">
              <a:rPr lang="en-US" smtClean="0"/>
              <a:t>18</a:t>
            </a:fld>
            <a:endParaRPr lang="en-US"/>
          </a:p>
        </p:txBody>
      </p:sp>
    </p:spTree>
    <p:extLst>
      <p:ext uri="{BB962C8B-B14F-4D97-AF65-F5344CB8AC3E}">
        <p14:creationId xmlns:p14="http://schemas.microsoft.com/office/powerpoint/2010/main" val="163723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19</a:t>
            </a:fld>
            <a:endParaRPr lang="en-US" dirty="0"/>
          </a:p>
        </p:txBody>
      </p:sp>
    </p:spTree>
    <p:extLst>
      <p:ext uri="{BB962C8B-B14F-4D97-AF65-F5344CB8AC3E}">
        <p14:creationId xmlns:p14="http://schemas.microsoft.com/office/powerpoint/2010/main" val="523489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27</a:t>
            </a:fld>
            <a:endParaRPr lang="en-US" dirty="0"/>
          </a:p>
        </p:txBody>
      </p:sp>
    </p:spTree>
    <p:extLst>
      <p:ext uri="{BB962C8B-B14F-4D97-AF65-F5344CB8AC3E}">
        <p14:creationId xmlns:p14="http://schemas.microsoft.com/office/powerpoint/2010/main" val="2819585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32</a:t>
            </a:fld>
            <a:endParaRPr lang="en-US"/>
          </a:p>
        </p:txBody>
      </p:sp>
    </p:spTree>
    <p:extLst>
      <p:ext uri="{BB962C8B-B14F-4D97-AF65-F5344CB8AC3E}">
        <p14:creationId xmlns:p14="http://schemas.microsoft.com/office/powerpoint/2010/main" val="1315382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34</a:t>
            </a:fld>
            <a:endParaRPr lang="en-US"/>
          </a:p>
        </p:txBody>
      </p:sp>
    </p:spTree>
    <p:extLst>
      <p:ext uri="{BB962C8B-B14F-4D97-AF65-F5344CB8AC3E}">
        <p14:creationId xmlns:p14="http://schemas.microsoft.com/office/powerpoint/2010/main" val="1286731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91128-BACF-4B97-A729-14EA867BE30C}" type="slidenum">
              <a:rPr lang="en-US" smtClean="0"/>
              <a:t>42</a:t>
            </a:fld>
            <a:endParaRPr lang="en-US"/>
          </a:p>
        </p:txBody>
      </p:sp>
    </p:spTree>
    <p:extLst>
      <p:ext uri="{BB962C8B-B14F-4D97-AF65-F5344CB8AC3E}">
        <p14:creationId xmlns:p14="http://schemas.microsoft.com/office/powerpoint/2010/main" val="901202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43</a:t>
            </a:fld>
            <a:endParaRPr lang="en-US"/>
          </a:p>
        </p:txBody>
      </p:sp>
    </p:spTree>
    <p:extLst>
      <p:ext uri="{BB962C8B-B14F-4D97-AF65-F5344CB8AC3E}">
        <p14:creationId xmlns:p14="http://schemas.microsoft.com/office/powerpoint/2010/main" val="901202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44</a:t>
            </a:fld>
            <a:endParaRPr lang="en-US"/>
          </a:p>
        </p:txBody>
      </p:sp>
    </p:spTree>
    <p:extLst>
      <p:ext uri="{BB962C8B-B14F-4D97-AF65-F5344CB8AC3E}">
        <p14:creationId xmlns:p14="http://schemas.microsoft.com/office/powerpoint/2010/main" val="2091603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46</a:t>
            </a:fld>
            <a:endParaRPr lang="en-US"/>
          </a:p>
        </p:txBody>
      </p:sp>
    </p:spTree>
    <p:extLst>
      <p:ext uri="{BB962C8B-B14F-4D97-AF65-F5344CB8AC3E}">
        <p14:creationId xmlns:p14="http://schemas.microsoft.com/office/powerpoint/2010/main" val="3224845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revised by</a:t>
            </a:r>
            <a:r>
              <a:rPr lang="en-US" baseline="0" dirty="0"/>
              <a:t> each Access Partner</a:t>
            </a:r>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49</a:t>
            </a:fld>
            <a:endParaRPr lang="en-US"/>
          </a:p>
        </p:txBody>
      </p:sp>
    </p:spTree>
    <p:extLst>
      <p:ext uri="{BB962C8B-B14F-4D97-AF65-F5344CB8AC3E}">
        <p14:creationId xmlns:p14="http://schemas.microsoft.com/office/powerpoint/2010/main" val="116837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Allegheny county staff member needs added.</a:t>
            </a:r>
          </a:p>
        </p:txBody>
      </p:sp>
      <p:sp>
        <p:nvSpPr>
          <p:cNvPr id="4" name="Slide Number Placeholder 3"/>
          <p:cNvSpPr>
            <a:spLocks noGrp="1"/>
          </p:cNvSpPr>
          <p:nvPr>
            <p:ph type="sldNum" sz="quarter" idx="10"/>
          </p:nvPr>
        </p:nvSpPr>
        <p:spPr/>
        <p:txBody>
          <a:bodyPr/>
          <a:lstStyle/>
          <a:p>
            <a:fld id="{80191128-BACF-4B97-A729-14EA867BE30C}" type="slidenum">
              <a:rPr lang="en-US" smtClean="0"/>
              <a:t>3</a:t>
            </a:fld>
            <a:endParaRPr lang="en-US"/>
          </a:p>
        </p:txBody>
      </p:sp>
    </p:spTree>
    <p:extLst>
      <p:ext uri="{BB962C8B-B14F-4D97-AF65-F5344CB8AC3E}">
        <p14:creationId xmlns:p14="http://schemas.microsoft.com/office/powerpoint/2010/main" val="3206323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4</a:t>
            </a:fld>
            <a:endParaRPr lang="en-US"/>
          </a:p>
        </p:txBody>
      </p:sp>
    </p:spTree>
    <p:extLst>
      <p:ext uri="{BB962C8B-B14F-4D97-AF65-F5344CB8AC3E}">
        <p14:creationId xmlns:p14="http://schemas.microsoft.com/office/powerpoint/2010/main" val="412281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4085BB-8DF6-433C-8CBA-15A3AB307303}"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455449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4085BB-8DF6-433C-8CBA-15A3AB307303}"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455449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3AAF62-82AA-4526-92D5-7E975BD015A4}" type="slidenum">
              <a:rPr lang="en-US" smtClean="0"/>
              <a:t>13</a:t>
            </a:fld>
            <a:endParaRPr lang="en-US" dirty="0"/>
          </a:p>
        </p:txBody>
      </p:sp>
    </p:spTree>
    <p:extLst>
      <p:ext uri="{BB962C8B-B14F-4D97-AF65-F5344CB8AC3E}">
        <p14:creationId xmlns:p14="http://schemas.microsoft.com/office/powerpoint/2010/main" val="1979356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Max EFC for 23-24 AY = $6,656.</a:t>
            </a:r>
          </a:p>
        </p:txBody>
      </p:sp>
      <p:sp>
        <p:nvSpPr>
          <p:cNvPr id="4" name="Slide Number Placeholder 3"/>
          <p:cNvSpPr>
            <a:spLocks noGrp="1"/>
          </p:cNvSpPr>
          <p:nvPr>
            <p:ph type="sldNum" sz="quarter" idx="5"/>
          </p:nvPr>
        </p:nvSpPr>
        <p:spPr/>
        <p:txBody>
          <a:bodyPr/>
          <a:lstStyle/>
          <a:p>
            <a:fld id="{0C0BCDDE-A7AA-4548-AE1B-D6D2DFE70B52}" type="slidenum">
              <a:rPr lang="en-US" smtClean="0"/>
              <a:t>14</a:t>
            </a:fld>
            <a:endParaRPr lang="en-US"/>
          </a:p>
        </p:txBody>
      </p:sp>
    </p:spTree>
    <p:extLst>
      <p:ext uri="{BB962C8B-B14F-4D97-AF65-F5344CB8AC3E}">
        <p14:creationId xmlns:p14="http://schemas.microsoft.com/office/powerpoint/2010/main" val="1688741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C3AAF62-82AA-4526-92D5-7E975BD015A4}" type="slidenum">
              <a:rPr lang="en-US">
                <a:solidFill>
                  <a:prstClr val="black"/>
                </a:solidFill>
                <a:latin typeface="Calibri"/>
              </a:rPr>
              <a:pPr defTabSz="931774">
                <a:defRPr/>
              </a:pPr>
              <a:t>15</a:t>
            </a:fld>
            <a:endParaRPr lang="en-US" dirty="0">
              <a:solidFill>
                <a:prstClr val="black"/>
              </a:solidFill>
              <a:latin typeface="Calibri"/>
            </a:endParaRPr>
          </a:p>
        </p:txBody>
      </p:sp>
    </p:spTree>
    <p:extLst>
      <p:ext uri="{BB962C8B-B14F-4D97-AF65-F5344CB8AC3E}">
        <p14:creationId xmlns:p14="http://schemas.microsoft.com/office/powerpoint/2010/main" val="1532408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4.99 &amp; 1.057</a:t>
            </a:r>
          </a:p>
          <a:p>
            <a:endParaRPr lang="en-US" dirty="0"/>
          </a:p>
          <a:p>
            <a:r>
              <a:rPr lang="en-US" dirty="0"/>
              <a:t>7.54 &amp; 4.228</a:t>
            </a:r>
          </a:p>
          <a:p>
            <a:r>
              <a:rPr lang="en-US" dirty="0"/>
              <a:t> </a:t>
            </a:r>
          </a:p>
        </p:txBody>
      </p:sp>
      <p:sp>
        <p:nvSpPr>
          <p:cNvPr id="4" name="Slide Number Placeholder 3"/>
          <p:cNvSpPr>
            <a:spLocks noGrp="1"/>
          </p:cNvSpPr>
          <p:nvPr>
            <p:ph type="sldNum" sz="quarter" idx="5"/>
          </p:nvPr>
        </p:nvSpPr>
        <p:spPr/>
        <p:txBody>
          <a:bodyPr/>
          <a:lstStyle/>
          <a:p>
            <a:fld id="{80191128-BACF-4B97-A729-14EA867BE30C}" type="slidenum">
              <a:rPr lang="en-US" smtClean="0"/>
              <a:t>17</a:t>
            </a:fld>
            <a:endParaRPr lang="en-US"/>
          </a:p>
        </p:txBody>
      </p:sp>
    </p:spTree>
    <p:extLst>
      <p:ext uri="{BB962C8B-B14F-4D97-AF65-F5344CB8AC3E}">
        <p14:creationId xmlns:p14="http://schemas.microsoft.com/office/powerpoint/2010/main" val="1445015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46237"/>
            <a:ext cx="10972800" cy="4830763"/>
          </a:xfrm>
          <a:prstGeom prst="rect">
            <a:avLst/>
          </a:prstGeom>
        </p:spPr>
        <p:txBody>
          <a:bodyPr>
            <a:normAutofit/>
          </a:bodyPr>
          <a:lstStyle>
            <a:lvl1pPr>
              <a:lnSpc>
                <a:spcPct val="100000"/>
              </a:lnSpc>
              <a:spcBef>
                <a:spcPts val="650"/>
              </a:spcBef>
              <a:spcAft>
                <a:spcPts val="300"/>
              </a:spcAft>
              <a:buClr>
                <a:srgbClr val="007299"/>
              </a:buClr>
              <a:defRPr sz="2800">
                <a:latin typeface="+mn-lt"/>
                <a:cs typeface="Arial"/>
              </a:defRPr>
            </a:lvl1pPr>
            <a:lvl2pPr marL="742950" indent="-285750">
              <a:lnSpc>
                <a:spcPct val="100000"/>
              </a:lnSpc>
              <a:spcBef>
                <a:spcPts val="300"/>
              </a:spcBef>
              <a:spcAft>
                <a:spcPts val="300"/>
              </a:spcAft>
              <a:buClr>
                <a:srgbClr val="007299"/>
              </a:buClr>
              <a:buFont typeface="System Font Regular"/>
              <a:buChar char="-"/>
              <a:defRPr sz="2400">
                <a:latin typeface="+mn-lt"/>
                <a:cs typeface="Arial"/>
              </a:defRPr>
            </a:lvl2pPr>
            <a:lvl3pPr marL="1143000" indent="-228600">
              <a:lnSpc>
                <a:spcPct val="100000"/>
              </a:lnSpc>
              <a:spcBef>
                <a:spcPts val="300"/>
              </a:spcBef>
              <a:spcAft>
                <a:spcPts val="300"/>
              </a:spcAft>
              <a:buClr>
                <a:srgbClr val="007299"/>
              </a:buClr>
              <a:buSzPct val="80000"/>
              <a:buFont typeface="Arial" panose="020B0604020202020204" pitchFamily="34" charset="0"/>
              <a:buChar char="•"/>
              <a:defRPr>
                <a:latin typeface="+mn-lt"/>
                <a:cs typeface="Arial"/>
              </a:defRPr>
            </a:lvl3pPr>
            <a:lvl4pPr>
              <a:lnSpc>
                <a:spcPct val="100000"/>
              </a:lnSpc>
              <a:spcBef>
                <a:spcPts val="300"/>
              </a:spcBef>
              <a:spcAft>
                <a:spcPts val="300"/>
              </a:spcAft>
              <a:buClr>
                <a:srgbClr val="007299"/>
              </a:buClr>
              <a:buSzPct val="70000"/>
              <a:buFont typeface="Lucida Grande"/>
              <a:buChar char="►"/>
              <a:defRPr>
                <a:latin typeface="+mn-lt"/>
                <a:cs typeface="Arial"/>
              </a:defRPr>
            </a:lvl4pPr>
            <a:lvl5pPr>
              <a:lnSpc>
                <a:spcPct val="100000"/>
              </a:lnSpc>
              <a:spcBef>
                <a:spcPts val="300"/>
              </a:spcBef>
              <a:spcAft>
                <a:spcPts val="300"/>
              </a:spcAft>
              <a:buClr>
                <a:srgbClr val="007299"/>
              </a:buClr>
              <a:buFont typeface="Arial"/>
              <a:buChar char="•"/>
              <a:defRPr>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a:extLst>
              <a:ext uri="{FF2B5EF4-FFF2-40B4-BE49-F238E27FC236}">
                <a16:creationId xmlns:a16="http://schemas.microsoft.com/office/drawing/2014/main" id="{D6CEDB0F-AE0F-524A-8461-89D41D78A904}"/>
              </a:ext>
            </a:extLst>
          </p:cNvPr>
          <p:cNvSpPr>
            <a:spLocks noGrp="1"/>
          </p:cNvSpPr>
          <p:nvPr>
            <p:ph type="sldNum" sz="quarter" idx="12"/>
          </p:nvPr>
        </p:nvSpPr>
        <p:spPr>
          <a:xfrm>
            <a:off x="11277600" y="152401"/>
            <a:ext cx="711200" cy="365125"/>
          </a:xfrm>
        </p:spPr>
        <p:txBody>
          <a:bodyPr/>
          <a:lstStyle>
            <a:lvl1pPr algn="r">
              <a:defRPr sz="1400" b="0">
                <a:solidFill>
                  <a:srgbClr val="FFFFFF"/>
                </a:solidFill>
              </a:defRPr>
            </a:lvl1pPr>
          </a:lstStyle>
          <a:p>
            <a:fld id="{3ECAA9F2-51A7-FA4F-B019-4D81CA3B727C}" type="slidenum">
              <a:rPr lang="en-US" smtClean="0"/>
              <a:pPr/>
              <a:t>‹#›</a:t>
            </a:fld>
            <a:endParaRPr lang="en-US" dirty="0"/>
          </a:p>
        </p:txBody>
      </p:sp>
      <p:sp>
        <p:nvSpPr>
          <p:cNvPr id="20" name="Title 1">
            <a:extLst>
              <a:ext uri="{FF2B5EF4-FFF2-40B4-BE49-F238E27FC236}">
                <a16:creationId xmlns:a16="http://schemas.microsoft.com/office/drawing/2014/main" id="{CC48E8D2-0A49-9F45-A7AF-BC2834D21120}"/>
              </a:ext>
            </a:extLst>
          </p:cNvPr>
          <p:cNvSpPr>
            <a:spLocks noGrp="1"/>
          </p:cNvSpPr>
          <p:nvPr>
            <p:ph type="title"/>
          </p:nvPr>
        </p:nvSpPr>
        <p:spPr>
          <a:xfrm>
            <a:off x="609600" y="163542"/>
            <a:ext cx="10668000" cy="1043711"/>
          </a:xfrm>
          <a:prstGeom prst="rect">
            <a:avLst/>
          </a:prstGeom>
        </p:spPr>
        <p:txBody>
          <a:bodyPr anchor="ctr" anchorCtr="0">
            <a:normAutofit/>
          </a:bodyPr>
          <a:lstStyle>
            <a:lvl1pPr algn="l">
              <a:lnSpc>
                <a:spcPct val="100000"/>
              </a:lnSpc>
              <a:defRPr sz="3400" b="1" baseline="0">
                <a:solidFill>
                  <a:srgbClr val="FFFFFF"/>
                </a:solidFill>
                <a:latin typeface="+mj-lt"/>
              </a:defRPr>
            </a:lvl1pPr>
          </a:lstStyle>
          <a:p>
            <a:r>
              <a:rPr lang="en-US" dirty="0"/>
              <a:t>Click to edit Master title style</a:t>
            </a:r>
          </a:p>
        </p:txBody>
      </p:sp>
    </p:spTree>
    <p:extLst>
      <p:ext uri="{BB962C8B-B14F-4D97-AF65-F5344CB8AC3E}">
        <p14:creationId xmlns:p14="http://schemas.microsoft.com/office/powerpoint/2010/main" val="2175261668"/>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Text Placeholder 19">
            <a:extLst>
              <a:ext uri="{FF2B5EF4-FFF2-40B4-BE49-F238E27FC236}">
                <a16:creationId xmlns:a16="http://schemas.microsoft.com/office/drawing/2014/main" id="{889C3DE6-D9C4-5D46-B42A-9792BA86107A}"/>
              </a:ext>
            </a:extLst>
          </p:cNvPr>
          <p:cNvSpPr>
            <a:spLocks noGrp="1"/>
          </p:cNvSpPr>
          <p:nvPr>
            <p:ph type="body" sz="quarter" idx="14" hasCustomPrompt="1"/>
          </p:nvPr>
        </p:nvSpPr>
        <p:spPr>
          <a:xfrm>
            <a:off x="609600" y="205836"/>
            <a:ext cx="10972800" cy="255372"/>
          </a:xfrm>
        </p:spPr>
        <p:txBody>
          <a:bodyPr tIns="0" anchor="t">
            <a:noAutofit/>
          </a:bodyPr>
          <a:lstStyle>
            <a:lvl1pPr marL="0" indent="0" algn="r">
              <a:buFont typeface="Arial" panose="020B0604020202020204" pitchFamily="34" charset="0"/>
              <a:buNone/>
              <a:defRPr sz="1200" b="0" i="0">
                <a:solidFill>
                  <a:schemeClr val="bg1"/>
                </a:solidFill>
                <a:latin typeface="+mn-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z="1200" dirty="0"/>
              <a:t>Click to add leading text</a:t>
            </a:r>
            <a:endParaRPr lang="en-US" dirty="0"/>
          </a:p>
        </p:txBody>
      </p:sp>
      <p:sp>
        <p:nvSpPr>
          <p:cNvPr id="17" name="Text Placeholder 15">
            <a:extLst>
              <a:ext uri="{FF2B5EF4-FFF2-40B4-BE49-F238E27FC236}">
                <a16:creationId xmlns:a16="http://schemas.microsoft.com/office/drawing/2014/main" id="{1BFFB683-A073-C848-A56A-375A3F5DF0F7}"/>
              </a:ext>
            </a:extLst>
          </p:cNvPr>
          <p:cNvSpPr>
            <a:spLocks noGrp="1"/>
          </p:cNvSpPr>
          <p:nvPr>
            <p:ph type="body" sz="quarter" idx="15"/>
          </p:nvPr>
        </p:nvSpPr>
        <p:spPr>
          <a:xfrm>
            <a:off x="609600" y="1400177"/>
            <a:ext cx="10972800" cy="4848225"/>
          </a:xfrm>
        </p:spPr>
        <p:txBody>
          <a:bodyPr/>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a:extLst>
              <a:ext uri="{FF2B5EF4-FFF2-40B4-BE49-F238E27FC236}">
                <a16:creationId xmlns:a16="http://schemas.microsoft.com/office/drawing/2014/main" id="{DAAA333E-EA27-5844-9056-EA20B44E5A93}"/>
              </a:ext>
            </a:extLst>
          </p:cNvPr>
          <p:cNvSpPr>
            <a:spLocks noGrp="1"/>
          </p:cNvSpPr>
          <p:nvPr>
            <p:ph type="title"/>
          </p:nvPr>
        </p:nvSpPr>
        <p:spPr/>
        <p:txBody>
          <a:bodyPr/>
          <a:lstStyle/>
          <a:p>
            <a:r>
              <a:rPr lang="en-US" dirty="0"/>
              <a:t>Click to edit Master title style</a:t>
            </a:r>
          </a:p>
        </p:txBody>
      </p:sp>
      <p:sp>
        <p:nvSpPr>
          <p:cNvPr id="2" name="Date Placeholder 1">
            <a:extLst>
              <a:ext uri="{FF2B5EF4-FFF2-40B4-BE49-F238E27FC236}">
                <a16:creationId xmlns:a16="http://schemas.microsoft.com/office/drawing/2014/main" id="{58F4DEFF-01A3-4D4C-B9E6-5FDE70FEFF3B}"/>
              </a:ext>
            </a:extLst>
          </p:cNvPr>
          <p:cNvSpPr>
            <a:spLocks noGrp="1"/>
          </p:cNvSpPr>
          <p:nvPr>
            <p:ph type="dt" sz="half" idx="16"/>
          </p:nvPr>
        </p:nvSpPr>
        <p:spPr/>
        <p:txBody>
          <a:bodyPr/>
          <a:lstStyle>
            <a:lvl1pPr>
              <a:defRPr sz="900" b="0" i="0">
                <a:solidFill>
                  <a:schemeClr val="tx1">
                    <a:lumMod val="50000"/>
                    <a:lumOff val="50000"/>
                  </a:schemeClr>
                </a:solidFill>
                <a:latin typeface="+mn-lt"/>
              </a:defRPr>
            </a:lvl1pPr>
          </a:lstStyle>
          <a:p>
            <a:endParaRPr lang="en-US" dirty="0"/>
          </a:p>
        </p:txBody>
      </p:sp>
      <p:sp>
        <p:nvSpPr>
          <p:cNvPr id="3" name="Footer Placeholder 2">
            <a:extLst>
              <a:ext uri="{FF2B5EF4-FFF2-40B4-BE49-F238E27FC236}">
                <a16:creationId xmlns:a16="http://schemas.microsoft.com/office/drawing/2014/main" id="{12D48889-D85F-CB47-B86E-45E66475067F}"/>
              </a:ext>
            </a:extLst>
          </p:cNvPr>
          <p:cNvSpPr>
            <a:spLocks noGrp="1"/>
          </p:cNvSpPr>
          <p:nvPr>
            <p:ph type="ftr" sz="quarter" idx="17"/>
          </p:nvPr>
        </p:nvSpPr>
        <p:spPr/>
        <p:txBody>
          <a:bodyPr/>
          <a:lstStyle>
            <a:lvl1pPr>
              <a:defRPr sz="900" b="0" i="0">
                <a:solidFill>
                  <a:schemeClr val="tx1">
                    <a:lumMod val="50000"/>
                    <a:lumOff val="50000"/>
                  </a:schemeClr>
                </a:solidFill>
                <a:latin typeface="+mn-lt"/>
              </a:defRPr>
            </a:lvl1pPr>
          </a:lstStyle>
          <a:p>
            <a:r>
              <a:rPr lang="en-US" dirty="0"/>
              <a:t>PHEAA – Providing affordable access to higher education.</a:t>
            </a:r>
          </a:p>
        </p:txBody>
      </p:sp>
      <p:sp>
        <p:nvSpPr>
          <p:cNvPr id="4" name="Slide Number Placeholder 3">
            <a:extLst>
              <a:ext uri="{FF2B5EF4-FFF2-40B4-BE49-F238E27FC236}">
                <a16:creationId xmlns:a16="http://schemas.microsoft.com/office/drawing/2014/main" id="{D9773DBE-84D2-F04F-B3E8-244686511E7D}"/>
              </a:ext>
            </a:extLst>
          </p:cNvPr>
          <p:cNvSpPr>
            <a:spLocks noGrp="1"/>
          </p:cNvSpPr>
          <p:nvPr>
            <p:ph type="sldNum" sz="quarter" idx="18"/>
          </p:nvPr>
        </p:nvSpPr>
        <p:spPr/>
        <p:txBody>
          <a:bodyPr/>
          <a:lstStyle>
            <a:lvl1pPr>
              <a:defRPr sz="900" b="0" i="0">
                <a:latin typeface="+mn-lt"/>
              </a:defRPr>
            </a:lvl1pPr>
          </a:lstStyle>
          <a:p>
            <a:fld id="{4E5E76E0-7555-DF46-8D1D-E44CF309909A}" type="slidenum">
              <a:rPr lang="en-US" smtClean="0"/>
              <a:pPr/>
              <a:t>‹#›</a:t>
            </a:fld>
            <a:endParaRPr lang="en-US" dirty="0"/>
          </a:p>
        </p:txBody>
      </p:sp>
    </p:spTree>
    <p:extLst>
      <p:ext uri="{BB962C8B-B14F-4D97-AF65-F5344CB8AC3E}">
        <p14:creationId xmlns:p14="http://schemas.microsoft.com/office/powerpoint/2010/main" val="199746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46237"/>
            <a:ext cx="10972800" cy="4830763"/>
          </a:xfrm>
          <a:prstGeom prst="rect">
            <a:avLst/>
          </a:prstGeom>
        </p:spPr>
        <p:txBody>
          <a:bodyPr>
            <a:normAutofit/>
          </a:bodyPr>
          <a:lstStyle>
            <a:lvl1pPr>
              <a:lnSpc>
                <a:spcPct val="100000"/>
              </a:lnSpc>
              <a:spcBef>
                <a:spcPts val="650"/>
              </a:spcBef>
              <a:spcAft>
                <a:spcPts val="300"/>
              </a:spcAft>
              <a:buClr>
                <a:srgbClr val="007299"/>
              </a:buClr>
              <a:defRPr sz="2800">
                <a:latin typeface="+mn-lt"/>
                <a:cs typeface="Arial"/>
              </a:defRPr>
            </a:lvl1pPr>
            <a:lvl2pPr marL="742950" indent="-285750">
              <a:lnSpc>
                <a:spcPct val="100000"/>
              </a:lnSpc>
              <a:spcBef>
                <a:spcPts val="300"/>
              </a:spcBef>
              <a:spcAft>
                <a:spcPts val="300"/>
              </a:spcAft>
              <a:buClr>
                <a:srgbClr val="007299"/>
              </a:buClr>
              <a:buFont typeface="System Font Regular"/>
              <a:buChar char="-"/>
              <a:defRPr sz="2400">
                <a:latin typeface="+mn-lt"/>
                <a:cs typeface="Arial"/>
              </a:defRPr>
            </a:lvl2pPr>
            <a:lvl3pPr marL="1143000" indent="-228600">
              <a:lnSpc>
                <a:spcPct val="100000"/>
              </a:lnSpc>
              <a:spcBef>
                <a:spcPts val="300"/>
              </a:spcBef>
              <a:spcAft>
                <a:spcPts val="300"/>
              </a:spcAft>
              <a:buClr>
                <a:srgbClr val="007299"/>
              </a:buClr>
              <a:buSzPct val="80000"/>
              <a:buFont typeface="Arial" panose="020B0604020202020204" pitchFamily="34" charset="0"/>
              <a:buChar char="•"/>
              <a:defRPr>
                <a:latin typeface="+mn-lt"/>
                <a:cs typeface="Arial"/>
              </a:defRPr>
            </a:lvl3pPr>
            <a:lvl4pPr>
              <a:lnSpc>
                <a:spcPct val="100000"/>
              </a:lnSpc>
              <a:spcBef>
                <a:spcPts val="300"/>
              </a:spcBef>
              <a:spcAft>
                <a:spcPts val="300"/>
              </a:spcAft>
              <a:buClr>
                <a:srgbClr val="007299"/>
              </a:buClr>
              <a:buSzPct val="70000"/>
              <a:buFont typeface="Lucida Grande"/>
              <a:buChar char="►"/>
              <a:defRPr>
                <a:latin typeface="+mn-lt"/>
                <a:cs typeface="Arial"/>
              </a:defRPr>
            </a:lvl4pPr>
            <a:lvl5pPr>
              <a:lnSpc>
                <a:spcPct val="100000"/>
              </a:lnSpc>
              <a:spcBef>
                <a:spcPts val="300"/>
              </a:spcBef>
              <a:spcAft>
                <a:spcPts val="300"/>
              </a:spcAft>
              <a:buClr>
                <a:srgbClr val="007299"/>
              </a:buClr>
              <a:buFont typeface="Arial"/>
              <a:buChar char="•"/>
              <a:defRPr>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a:extLst>
              <a:ext uri="{FF2B5EF4-FFF2-40B4-BE49-F238E27FC236}">
                <a16:creationId xmlns:a16="http://schemas.microsoft.com/office/drawing/2014/main" id="{D6CEDB0F-AE0F-524A-8461-89D41D78A904}"/>
              </a:ext>
            </a:extLst>
          </p:cNvPr>
          <p:cNvSpPr>
            <a:spLocks noGrp="1"/>
          </p:cNvSpPr>
          <p:nvPr>
            <p:ph type="sldNum" sz="quarter" idx="12"/>
          </p:nvPr>
        </p:nvSpPr>
        <p:spPr>
          <a:xfrm>
            <a:off x="11277600" y="152401"/>
            <a:ext cx="711200" cy="365125"/>
          </a:xfrm>
        </p:spPr>
        <p:txBody>
          <a:bodyPr/>
          <a:lstStyle>
            <a:lvl1pPr algn="r">
              <a:defRPr sz="1400" b="0">
                <a:solidFill>
                  <a:srgbClr val="FFFFFF"/>
                </a:solidFill>
              </a:defRPr>
            </a:lvl1pPr>
          </a:lstStyle>
          <a:p>
            <a:fld id="{3ECAA9F2-51A7-FA4F-B019-4D81CA3B727C}" type="slidenum">
              <a:rPr lang="en-US" smtClean="0"/>
              <a:pPr/>
              <a:t>‹#›</a:t>
            </a:fld>
            <a:endParaRPr lang="en-US" dirty="0"/>
          </a:p>
        </p:txBody>
      </p:sp>
      <p:sp>
        <p:nvSpPr>
          <p:cNvPr id="20" name="Title 1">
            <a:extLst>
              <a:ext uri="{FF2B5EF4-FFF2-40B4-BE49-F238E27FC236}">
                <a16:creationId xmlns:a16="http://schemas.microsoft.com/office/drawing/2014/main" id="{CC48E8D2-0A49-9F45-A7AF-BC2834D21120}"/>
              </a:ext>
            </a:extLst>
          </p:cNvPr>
          <p:cNvSpPr>
            <a:spLocks noGrp="1"/>
          </p:cNvSpPr>
          <p:nvPr>
            <p:ph type="title"/>
          </p:nvPr>
        </p:nvSpPr>
        <p:spPr>
          <a:xfrm>
            <a:off x="609600" y="163542"/>
            <a:ext cx="10668000" cy="1043711"/>
          </a:xfrm>
          <a:prstGeom prst="rect">
            <a:avLst/>
          </a:prstGeom>
        </p:spPr>
        <p:txBody>
          <a:bodyPr anchor="ctr" anchorCtr="0">
            <a:normAutofit/>
          </a:bodyPr>
          <a:lstStyle>
            <a:lvl1pPr algn="l">
              <a:lnSpc>
                <a:spcPct val="100000"/>
              </a:lnSpc>
              <a:defRPr sz="3400" b="1" baseline="0">
                <a:solidFill>
                  <a:srgbClr val="FFFFFF"/>
                </a:solidFill>
                <a:latin typeface="+mj-lt"/>
              </a:defRPr>
            </a:lvl1pPr>
          </a:lstStyle>
          <a:p>
            <a:r>
              <a:rPr lang="en-US" dirty="0"/>
              <a:t>Click to edit Master title style</a:t>
            </a:r>
          </a:p>
        </p:txBody>
      </p:sp>
    </p:spTree>
    <p:extLst>
      <p:ext uri="{BB962C8B-B14F-4D97-AF65-F5344CB8AC3E}">
        <p14:creationId xmlns:p14="http://schemas.microsoft.com/office/powerpoint/2010/main" val="2706641184"/>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40007"/>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A892CBA-5932-E24F-B95D-39113A91E83C}"/>
              </a:ext>
            </a:extLst>
          </p:cNvPr>
          <p:cNvSpPr>
            <a:spLocks noGrp="1"/>
          </p:cNvSpPr>
          <p:nvPr>
            <p:ph type="title"/>
          </p:nvPr>
        </p:nvSpPr>
        <p:spPr>
          <a:xfrm>
            <a:off x="609600" y="163542"/>
            <a:ext cx="10668000" cy="1043711"/>
          </a:xfrm>
          <a:prstGeom prst="rect">
            <a:avLst/>
          </a:prstGeom>
        </p:spPr>
        <p:txBody>
          <a:bodyPr anchor="ctr" anchorCtr="0">
            <a:normAutofit/>
          </a:bodyPr>
          <a:lstStyle>
            <a:lvl1pPr algn="l">
              <a:lnSpc>
                <a:spcPct val="100000"/>
              </a:lnSpc>
              <a:defRPr sz="3400" b="1" baseline="0">
                <a:solidFill>
                  <a:srgbClr val="FFFFFF"/>
                </a:solidFill>
                <a:latin typeface="+mj-lt"/>
              </a:defRPr>
            </a:lvl1pPr>
          </a:lstStyle>
          <a:p>
            <a:r>
              <a:rPr lang="en-US" dirty="0"/>
              <a:t>Click to edit Master title style</a:t>
            </a:r>
          </a:p>
        </p:txBody>
      </p:sp>
      <p:sp>
        <p:nvSpPr>
          <p:cNvPr id="12" name="Slide Number Placeholder 5">
            <a:extLst>
              <a:ext uri="{FF2B5EF4-FFF2-40B4-BE49-F238E27FC236}">
                <a16:creationId xmlns:a16="http://schemas.microsoft.com/office/drawing/2014/main" id="{AAC5BD8B-F336-204F-BF47-3BE02ECE1FB0}"/>
              </a:ext>
            </a:extLst>
          </p:cNvPr>
          <p:cNvSpPr>
            <a:spLocks noGrp="1"/>
          </p:cNvSpPr>
          <p:nvPr>
            <p:ph type="sldNum" sz="quarter" idx="12"/>
          </p:nvPr>
        </p:nvSpPr>
        <p:spPr>
          <a:xfrm>
            <a:off x="11277600" y="152401"/>
            <a:ext cx="711200" cy="365125"/>
          </a:xfrm>
        </p:spPr>
        <p:txBody>
          <a:bodyPr/>
          <a:lstStyle>
            <a:lvl1pPr algn="r">
              <a:defRPr sz="1400" b="0">
                <a:solidFill>
                  <a:srgbClr val="FFFFFF"/>
                </a:solidFill>
              </a:defRPr>
            </a:lvl1pPr>
          </a:lstStyle>
          <a:p>
            <a:fld id="{3ECAA9F2-51A7-FA4F-B019-4D81CA3B727C}" type="slidenum">
              <a:rPr lang="en-US" smtClean="0"/>
              <a:pPr/>
              <a:t>‹#›</a:t>
            </a:fld>
            <a:endParaRPr lang="en-US" dirty="0"/>
          </a:p>
        </p:txBody>
      </p:sp>
      <p:sp>
        <p:nvSpPr>
          <p:cNvPr id="2" name="Content Placeholder 2">
            <a:extLst>
              <a:ext uri="{FF2B5EF4-FFF2-40B4-BE49-F238E27FC236}">
                <a16:creationId xmlns:a16="http://schemas.microsoft.com/office/drawing/2014/main" id="{045C46C3-1AF1-032A-AA9B-D274D9378893}"/>
              </a:ext>
            </a:extLst>
          </p:cNvPr>
          <p:cNvSpPr>
            <a:spLocks noGrp="1"/>
          </p:cNvSpPr>
          <p:nvPr>
            <p:ph idx="1"/>
          </p:nvPr>
        </p:nvSpPr>
        <p:spPr>
          <a:xfrm>
            <a:off x="609600" y="1646237"/>
            <a:ext cx="10972800" cy="4830763"/>
          </a:xfrm>
          <a:prstGeom prst="rect">
            <a:avLst/>
          </a:prstGeom>
        </p:spPr>
        <p:txBody>
          <a:bodyPr>
            <a:normAutofit/>
          </a:bodyPr>
          <a:lstStyle>
            <a:lvl1pPr>
              <a:lnSpc>
                <a:spcPct val="100000"/>
              </a:lnSpc>
              <a:spcBef>
                <a:spcPts val="650"/>
              </a:spcBef>
              <a:spcAft>
                <a:spcPts val="300"/>
              </a:spcAft>
              <a:buClr>
                <a:srgbClr val="007299"/>
              </a:buClr>
              <a:defRPr sz="2800">
                <a:latin typeface="+mn-lt"/>
                <a:cs typeface="Arial"/>
              </a:defRPr>
            </a:lvl1pPr>
            <a:lvl2pPr marL="742950" indent="-285750">
              <a:lnSpc>
                <a:spcPct val="100000"/>
              </a:lnSpc>
              <a:spcBef>
                <a:spcPts val="300"/>
              </a:spcBef>
              <a:spcAft>
                <a:spcPts val="300"/>
              </a:spcAft>
              <a:buClr>
                <a:srgbClr val="007299"/>
              </a:buClr>
              <a:buFont typeface="System Font Regular"/>
              <a:buChar char="-"/>
              <a:defRPr sz="2400">
                <a:latin typeface="+mn-lt"/>
                <a:cs typeface="Arial"/>
              </a:defRPr>
            </a:lvl2pPr>
            <a:lvl3pPr marL="1143000" indent="-228600">
              <a:lnSpc>
                <a:spcPct val="100000"/>
              </a:lnSpc>
              <a:spcBef>
                <a:spcPts val="300"/>
              </a:spcBef>
              <a:spcAft>
                <a:spcPts val="300"/>
              </a:spcAft>
              <a:buClr>
                <a:srgbClr val="007299"/>
              </a:buClr>
              <a:buSzPct val="80000"/>
              <a:buFont typeface="Arial" panose="020B0604020202020204" pitchFamily="34" charset="0"/>
              <a:buChar char="•"/>
              <a:defRPr>
                <a:latin typeface="+mn-lt"/>
                <a:cs typeface="Arial"/>
              </a:defRPr>
            </a:lvl3pPr>
            <a:lvl4pPr>
              <a:lnSpc>
                <a:spcPct val="100000"/>
              </a:lnSpc>
              <a:spcBef>
                <a:spcPts val="300"/>
              </a:spcBef>
              <a:spcAft>
                <a:spcPts val="300"/>
              </a:spcAft>
              <a:buClr>
                <a:srgbClr val="007299"/>
              </a:buClr>
              <a:buSzPct val="70000"/>
              <a:buFont typeface="Lucida Grande"/>
              <a:buChar char="►"/>
              <a:defRPr>
                <a:latin typeface="+mn-lt"/>
                <a:cs typeface="Arial"/>
              </a:defRPr>
            </a:lvl4pPr>
            <a:lvl5pPr>
              <a:lnSpc>
                <a:spcPct val="100000"/>
              </a:lnSpc>
              <a:spcBef>
                <a:spcPts val="300"/>
              </a:spcBef>
              <a:spcAft>
                <a:spcPts val="300"/>
              </a:spcAft>
              <a:buClr>
                <a:srgbClr val="007299"/>
              </a:buClr>
              <a:buFont typeface="Arial"/>
              <a:buChar char="•"/>
              <a:defRPr>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0232717"/>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406400" y="381000"/>
            <a:ext cx="6096000" cy="4114800"/>
          </a:xfrm>
          <a:prstGeom prst="rect">
            <a:avLst/>
          </a:prstGeom>
        </p:spPr>
        <p:txBody>
          <a:bodyPr anchor="ctr"/>
          <a:lstStyle>
            <a:lvl1pPr algn="ctr" defTabSz="914400" rtl="0" eaLnBrk="1" latinLnBrk="0" hangingPunct="1">
              <a:lnSpc>
                <a:spcPct val="90000"/>
              </a:lnSpc>
              <a:spcBef>
                <a:spcPct val="0"/>
              </a:spcBef>
              <a:buNone/>
              <a:defRPr sz="4000" b="1" kern="1200" cap="none">
                <a:solidFill>
                  <a:schemeClr val="tx1"/>
                </a:solidFill>
                <a:effectLst>
                  <a:outerShdw blurRad="50800" dist="38100" algn="tl" rotWithShape="0">
                    <a:schemeClr val="bg1"/>
                  </a:outerShdw>
                </a:effectLst>
                <a:latin typeface="Arial"/>
                <a:ea typeface="+mj-ea"/>
                <a:cs typeface="Arial"/>
              </a:defRPr>
            </a:lvl1pPr>
          </a:lstStyle>
          <a:p>
            <a:pPr algn="l"/>
            <a:r>
              <a:rPr lang="en-US" sz="6600" dirty="0">
                <a:solidFill>
                  <a:schemeClr val="bg1"/>
                </a:solidFill>
                <a:effectLst>
                  <a:outerShdw blurRad="50800" dist="38100" sx="0" sy="0" algn="tl" rotWithShape="0">
                    <a:schemeClr val="bg1"/>
                  </a:outerShdw>
                </a:effectLst>
                <a:latin typeface="+mj-lt"/>
                <a:cs typeface="Open Sans"/>
              </a:rPr>
              <a:t>Financial Aid 101</a:t>
            </a:r>
          </a:p>
        </p:txBody>
      </p:sp>
      <p:sp>
        <p:nvSpPr>
          <p:cNvPr id="5" name="Text Placeholder 10">
            <a:extLst>
              <a:ext uri="{FF2B5EF4-FFF2-40B4-BE49-F238E27FC236}">
                <a16:creationId xmlns:a16="http://schemas.microsoft.com/office/drawing/2014/main" id="{6F1C98FD-348E-4D43-B816-9EAA5769A88B}"/>
              </a:ext>
            </a:extLst>
          </p:cNvPr>
          <p:cNvSpPr>
            <a:spLocks noGrp="1"/>
          </p:cNvSpPr>
          <p:nvPr>
            <p:ph type="body" sz="quarter" idx="10" hasCustomPrompt="1"/>
          </p:nvPr>
        </p:nvSpPr>
        <p:spPr>
          <a:xfrm>
            <a:off x="406400" y="4114800"/>
            <a:ext cx="11379200" cy="914400"/>
          </a:xfrm>
          <a:prstGeom prst="rect">
            <a:avLst/>
          </a:prstGeom>
        </p:spPr>
        <p:txBody>
          <a:bodyPr vert="horz"/>
          <a:lstStyle>
            <a:lvl1pPr marL="0" indent="0" algn="ctr">
              <a:buNone/>
              <a:defRPr sz="4800" b="1">
                <a:solidFill>
                  <a:srgbClr val="FFFFFF"/>
                </a:solidFill>
              </a:defRPr>
            </a:lvl1pPr>
          </a:lstStyle>
          <a:p>
            <a:pPr lvl="0"/>
            <a:r>
              <a:rPr lang="en-US" dirty="0"/>
              <a:t>Chapter Title</a:t>
            </a:r>
          </a:p>
        </p:txBody>
      </p:sp>
    </p:spTree>
    <p:extLst>
      <p:ext uri="{BB962C8B-B14F-4D97-AF65-F5344CB8AC3E}">
        <p14:creationId xmlns:p14="http://schemas.microsoft.com/office/powerpoint/2010/main" val="1147492539"/>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11277600" y="228601"/>
            <a:ext cx="711200" cy="365125"/>
          </a:xfrm>
        </p:spPr>
        <p:txBody>
          <a:bodyPr/>
          <a:lstStyle>
            <a:lvl1pPr algn="r">
              <a:defRPr sz="1400" b="1">
                <a:solidFill>
                  <a:srgbClr val="74278F"/>
                </a:solidFill>
              </a:defRPr>
            </a:lvl1pPr>
          </a:lstStyle>
          <a:p>
            <a:fld id="{3ECAA9F2-51A7-FA4F-B019-4D81CA3B727C}" type="slidenum">
              <a:rPr lang="en-US" smtClean="0"/>
              <a:pPr/>
              <a:t>‹#›</a:t>
            </a:fld>
            <a:endParaRPr lang="en-US" dirty="0"/>
          </a:p>
        </p:txBody>
      </p:sp>
      <p:sp>
        <p:nvSpPr>
          <p:cNvPr id="9" name="Title 1"/>
          <p:cNvSpPr>
            <a:spLocks noGrp="1"/>
          </p:cNvSpPr>
          <p:nvPr>
            <p:ph type="title"/>
          </p:nvPr>
        </p:nvSpPr>
        <p:spPr>
          <a:xfrm>
            <a:off x="609600" y="228601"/>
            <a:ext cx="10668000" cy="1043711"/>
          </a:xfrm>
          <a:prstGeom prst="rect">
            <a:avLst/>
          </a:prstGeom>
        </p:spPr>
        <p:txBody>
          <a:bodyPr anchor="ctr" anchorCtr="0">
            <a:normAutofit/>
          </a:bodyPr>
          <a:lstStyle>
            <a:lvl1pPr algn="l">
              <a:lnSpc>
                <a:spcPct val="80000"/>
              </a:lnSpc>
              <a:defRPr sz="3400" b="1" baseline="0">
                <a:solidFill>
                  <a:srgbClr val="007299"/>
                </a:solidFill>
              </a:defRPr>
            </a:lvl1pPr>
          </a:lstStyle>
          <a:p>
            <a:r>
              <a:rPr lang="en-US" dirty="0"/>
              <a:t>Click to edit Master title style</a:t>
            </a:r>
          </a:p>
        </p:txBody>
      </p:sp>
      <p:sp>
        <p:nvSpPr>
          <p:cNvPr id="2" name="Content Placeholder 2">
            <a:extLst>
              <a:ext uri="{FF2B5EF4-FFF2-40B4-BE49-F238E27FC236}">
                <a16:creationId xmlns:a16="http://schemas.microsoft.com/office/drawing/2014/main" id="{BB9ED0ED-72B4-409A-5352-E111A0510425}"/>
              </a:ext>
            </a:extLst>
          </p:cNvPr>
          <p:cNvSpPr>
            <a:spLocks noGrp="1"/>
          </p:cNvSpPr>
          <p:nvPr>
            <p:ph idx="1"/>
          </p:nvPr>
        </p:nvSpPr>
        <p:spPr>
          <a:xfrm>
            <a:off x="609600" y="1646237"/>
            <a:ext cx="10972800" cy="4830763"/>
          </a:xfrm>
          <a:prstGeom prst="rect">
            <a:avLst/>
          </a:prstGeom>
        </p:spPr>
        <p:txBody>
          <a:bodyPr>
            <a:normAutofit/>
          </a:bodyPr>
          <a:lstStyle>
            <a:lvl1pPr>
              <a:lnSpc>
                <a:spcPct val="100000"/>
              </a:lnSpc>
              <a:spcBef>
                <a:spcPts val="650"/>
              </a:spcBef>
              <a:spcAft>
                <a:spcPts val="300"/>
              </a:spcAft>
              <a:buClr>
                <a:srgbClr val="007299"/>
              </a:buClr>
              <a:defRPr sz="2800">
                <a:latin typeface="+mn-lt"/>
                <a:cs typeface="Arial"/>
              </a:defRPr>
            </a:lvl1pPr>
            <a:lvl2pPr marL="742950" indent="-285750">
              <a:lnSpc>
                <a:spcPct val="100000"/>
              </a:lnSpc>
              <a:spcBef>
                <a:spcPts val="300"/>
              </a:spcBef>
              <a:spcAft>
                <a:spcPts val="300"/>
              </a:spcAft>
              <a:buClr>
                <a:srgbClr val="007299"/>
              </a:buClr>
              <a:buFont typeface="System Font Regular"/>
              <a:buChar char="-"/>
              <a:defRPr sz="2400">
                <a:latin typeface="+mn-lt"/>
                <a:cs typeface="Arial"/>
              </a:defRPr>
            </a:lvl2pPr>
            <a:lvl3pPr marL="1143000" indent="-228600">
              <a:lnSpc>
                <a:spcPct val="100000"/>
              </a:lnSpc>
              <a:spcBef>
                <a:spcPts val="300"/>
              </a:spcBef>
              <a:spcAft>
                <a:spcPts val="300"/>
              </a:spcAft>
              <a:buClr>
                <a:srgbClr val="007299"/>
              </a:buClr>
              <a:buSzPct val="80000"/>
              <a:buFont typeface="Arial" panose="020B0604020202020204" pitchFamily="34" charset="0"/>
              <a:buChar char="•"/>
              <a:defRPr>
                <a:latin typeface="+mn-lt"/>
                <a:cs typeface="Arial"/>
              </a:defRPr>
            </a:lvl3pPr>
            <a:lvl4pPr>
              <a:lnSpc>
                <a:spcPct val="100000"/>
              </a:lnSpc>
              <a:spcBef>
                <a:spcPts val="300"/>
              </a:spcBef>
              <a:spcAft>
                <a:spcPts val="300"/>
              </a:spcAft>
              <a:buClr>
                <a:srgbClr val="007299"/>
              </a:buClr>
              <a:buSzPct val="70000"/>
              <a:buFont typeface="Lucida Grande"/>
              <a:buChar char="►"/>
              <a:defRPr>
                <a:latin typeface="+mn-lt"/>
                <a:cs typeface="Arial"/>
              </a:defRPr>
            </a:lvl4pPr>
            <a:lvl5pPr>
              <a:lnSpc>
                <a:spcPct val="100000"/>
              </a:lnSpc>
              <a:spcBef>
                <a:spcPts val="300"/>
              </a:spcBef>
              <a:spcAft>
                <a:spcPts val="300"/>
              </a:spcAft>
              <a:buClr>
                <a:srgbClr val="007299"/>
              </a:buClr>
              <a:buFont typeface="Arial"/>
              <a:buChar char="•"/>
              <a:defRPr>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1801599"/>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901728"/>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509347"/>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53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0" y="3276600"/>
            <a:ext cx="12192000" cy="1066800"/>
          </a:xfrm>
          <a:prstGeom prst="rect">
            <a:avLst/>
          </a:prstGeom>
        </p:spPr>
        <p:txBody>
          <a:bodyPr anchor="ctr"/>
          <a:lstStyle>
            <a:lvl1pPr algn="ctr">
              <a:lnSpc>
                <a:spcPct val="90000"/>
              </a:lnSpc>
              <a:defRPr sz="4000" b="1" cap="none">
                <a:solidFill>
                  <a:schemeClr val="tx1"/>
                </a:solidFill>
                <a:effectLst>
                  <a:outerShdw blurRad="50800" dist="38100" algn="tl" rotWithShape="0">
                    <a:schemeClr val="bg1"/>
                  </a:outerShdw>
                </a:effectLst>
                <a:latin typeface="Arial"/>
                <a:cs typeface="Arial"/>
              </a:defRPr>
            </a:lvl1pPr>
          </a:lstStyle>
          <a:p>
            <a:r>
              <a:rPr lang="en-US" dirty="0"/>
              <a:t>Click to edit Master title style</a:t>
            </a:r>
          </a:p>
        </p:txBody>
      </p:sp>
    </p:spTree>
    <p:extLst>
      <p:ext uri="{BB962C8B-B14F-4D97-AF65-F5344CB8AC3E}">
        <p14:creationId xmlns:p14="http://schemas.microsoft.com/office/powerpoint/2010/main" val="263384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325844"/>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46237"/>
            <a:ext cx="10972800" cy="4449763"/>
          </a:xfrm>
          <a:prstGeom prst="rect">
            <a:avLst/>
          </a:prstGeom>
        </p:spPr>
        <p:txBody>
          <a:bodyPr>
            <a:normAutofit/>
          </a:bodyPr>
          <a:lstStyle>
            <a:lvl1pPr>
              <a:lnSpc>
                <a:spcPct val="90000"/>
              </a:lnSpc>
              <a:spcBef>
                <a:spcPts val="650"/>
              </a:spcBef>
              <a:spcAft>
                <a:spcPts val="300"/>
              </a:spcAft>
              <a:buClr>
                <a:srgbClr val="00A4E3"/>
              </a:buClr>
              <a:defRPr sz="2800">
                <a:latin typeface="Arial"/>
                <a:cs typeface="Arial"/>
              </a:defRPr>
            </a:lvl1pPr>
            <a:lvl2pPr>
              <a:lnSpc>
                <a:spcPct val="90000"/>
              </a:lnSpc>
              <a:spcBef>
                <a:spcPts val="300"/>
              </a:spcBef>
              <a:spcAft>
                <a:spcPts val="300"/>
              </a:spcAft>
              <a:buClr>
                <a:srgbClr val="00A4E3"/>
              </a:buClr>
              <a:buFont typeface="Lucida Grande"/>
              <a:buChar char="»"/>
              <a:defRPr sz="2400">
                <a:latin typeface="Arial"/>
                <a:cs typeface="Arial"/>
              </a:defRPr>
            </a:lvl2pPr>
            <a:lvl3pPr>
              <a:lnSpc>
                <a:spcPct val="90000"/>
              </a:lnSpc>
              <a:spcBef>
                <a:spcPts val="300"/>
              </a:spcBef>
              <a:spcAft>
                <a:spcPts val="300"/>
              </a:spcAft>
              <a:buClr>
                <a:srgbClr val="00A4E3"/>
              </a:buClr>
              <a:buSzPct val="80000"/>
              <a:buFont typeface="Lucida Grande"/>
              <a:buChar char="◦"/>
              <a:defRPr>
                <a:latin typeface="Arial"/>
                <a:cs typeface="Arial"/>
              </a:defRPr>
            </a:lvl3pPr>
            <a:lvl4pPr>
              <a:lnSpc>
                <a:spcPct val="90000"/>
              </a:lnSpc>
              <a:spcBef>
                <a:spcPts val="300"/>
              </a:spcBef>
              <a:spcAft>
                <a:spcPts val="300"/>
              </a:spcAft>
              <a:buClr>
                <a:srgbClr val="00A4E3"/>
              </a:buClr>
              <a:buSzPct val="70000"/>
              <a:buFont typeface="Lucida Grande"/>
              <a:buChar char="►"/>
              <a:defRPr>
                <a:latin typeface="Arial"/>
                <a:cs typeface="Arial"/>
              </a:defRPr>
            </a:lvl4pPr>
            <a:lvl5pPr>
              <a:lnSpc>
                <a:spcPct val="90000"/>
              </a:lnSpc>
              <a:spcBef>
                <a:spcPts val="300"/>
              </a:spcBef>
              <a:spcAft>
                <a:spcPts val="300"/>
              </a:spcAft>
              <a:buClr>
                <a:srgbClr val="00A4E3"/>
              </a:buClr>
              <a:buFont typeface="Arial"/>
              <a:buChar cha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09600" y="6224881"/>
            <a:ext cx="2844800" cy="365125"/>
          </a:xfrm>
        </p:spPr>
        <p:txBody>
          <a:bodyPr/>
          <a:lstStyle>
            <a:lvl1pPr algn="l">
              <a:defRPr>
                <a:solidFill>
                  <a:schemeClr val="tx1"/>
                </a:solidFill>
              </a:defRPr>
            </a:lvl1pPr>
          </a:lstStyle>
          <a:p>
            <a:fld id="{3ECAA9F2-51A7-FA4F-B019-4D81CA3B727C}" type="slidenum">
              <a:rPr lang="en-US" smtClean="0">
                <a:solidFill>
                  <a:prstClr val="black"/>
                </a:solidFill>
              </a:rPr>
              <a:pPr/>
              <a:t>‹#›</a:t>
            </a:fld>
            <a:endParaRPr lang="en-US" dirty="0">
              <a:solidFill>
                <a:prstClr val="black"/>
              </a:solidFill>
            </a:endParaRPr>
          </a:p>
        </p:txBody>
      </p:sp>
      <p:sp>
        <p:nvSpPr>
          <p:cNvPr id="7" name="Rectangle 6"/>
          <p:cNvSpPr/>
          <p:nvPr userDrawn="1"/>
        </p:nvSpPr>
        <p:spPr>
          <a:xfrm>
            <a:off x="0" y="0"/>
            <a:ext cx="12192000" cy="1371600"/>
          </a:xfrm>
          <a:prstGeom prst="rect">
            <a:avLst/>
          </a:prstGeom>
          <a:solidFill>
            <a:srgbClr val="FAAD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Title 1"/>
          <p:cNvSpPr>
            <a:spLocks noGrp="1"/>
          </p:cNvSpPr>
          <p:nvPr>
            <p:ph type="title"/>
          </p:nvPr>
        </p:nvSpPr>
        <p:spPr>
          <a:xfrm>
            <a:off x="609600" y="239740"/>
            <a:ext cx="10972800" cy="1043710"/>
          </a:xfrm>
          <a:prstGeom prst="rect">
            <a:avLst/>
          </a:prstGeom>
        </p:spPr>
        <p:txBody>
          <a:bodyPr anchor="ctr" anchorCtr="0">
            <a:normAutofit/>
          </a:bodyPr>
          <a:lstStyle>
            <a:lvl1pPr algn="l">
              <a:lnSpc>
                <a:spcPct val="80000"/>
              </a:lnSpc>
              <a:defRPr sz="3600" b="1" baseline="0">
                <a:solidFill>
                  <a:srgbClr val="000000"/>
                </a:solidFill>
              </a:defRPr>
            </a:lvl1pPr>
          </a:lstStyle>
          <a:p>
            <a:r>
              <a:rPr lang="en-US" dirty="0"/>
              <a:t>Click to edit Master title style</a:t>
            </a:r>
          </a:p>
        </p:txBody>
      </p:sp>
      <p:sp>
        <p:nvSpPr>
          <p:cNvPr id="8" name="Rectangle 7"/>
          <p:cNvSpPr/>
          <p:nvPr userDrawn="1"/>
        </p:nvSpPr>
        <p:spPr>
          <a:xfrm>
            <a:off x="0" y="6705600"/>
            <a:ext cx="12192000" cy="152400"/>
          </a:xfrm>
          <a:prstGeom prst="rect">
            <a:avLst/>
          </a:prstGeom>
          <a:solidFill>
            <a:srgbClr val="1042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2851159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bg>
      <p:bgPr>
        <a:blipFill rotWithShape="1">
          <a:blip r:embed="rId2" cstate="email">
            <a:alphaModFix amt="25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09600" y="6224881"/>
            <a:ext cx="2844800" cy="365125"/>
          </a:xfrm>
        </p:spPr>
        <p:txBody>
          <a:bodyPr/>
          <a:lstStyle>
            <a:lvl1pPr algn="l">
              <a:defRPr>
                <a:solidFill>
                  <a:schemeClr val="tx1"/>
                </a:solidFill>
              </a:defRPr>
            </a:lvl1pPr>
          </a:lstStyle>
          <a:p>
            <a:fld id="{3ECAA9F2-51A7-FA4F-B019-4D81CA3B727C}" type="slidenum">
              <a:rPr lang="en-US" smtClean="0">
                <a:solidFill>
                  <a:prstClr val="black"/>
                </a:solidFill>
              </a:rPr>
              <a:pPr/>
              <a:t>‹#›</a:t>
            </a:fld>
            <a:endParaRPr lang="en-US" dirty="0">
              <a:solidFill>
                <a:prstClr val="black"/>
              </a:solidFill>
            </a:endParaRPr>
          </a:p>
        </p:txBody>
      </p:sp>
      <p:sp>
        <p:nvSpPr>
          <p:cNvPr id="12" name="Content Placeholder 2"/>
          <p:cNvSpPr>
            <a:spLocks noGrp="1"/>
          </p:cNvSpPr>
          <p:nvPr>
            <p:ph idx="1"/>
          </p:nvPr>
        </p:nvSpPr>
        <p:spPr>
          <a:xfrm>
            <a:off x="609600" y="1646237"/>
            <a:ext cx="10972800" cy="4449763"/>
          </a:xfrm>
          <a:prstGeom prst="rect">
            <a:avLst/>
          </a:prstGeom>
        </p:spPr>
        <p:txBody>
          <a:bodyPr>
            <a:normAutofit/>
          </a:bodyPr>
          <a:lstStyle>
            <a:lvl1pPr>
              <a:lnSpc>
                <a:spcPct val="90000"/>
              </a:lnSpc>
              <a:spcAft>
                <a:spcPts val="300"/>
              </a:spcAft>
              <a:buClr>
                <a:srgbClr val="00A4E3"/>
              </a:buClr>
              <a:defRPr sz="2800">
                <a:latin typeface="Arial"/>
                <a:cs typeface="Arial"/>
              </a:defRPr>
            </a:lvl1pPr>
            <a:lvl2pPr>
              <a:lnSpc>
                <a:spcPct val="90000"/>
              </a:lnSpc>
              <a:spcBef>
                <a:spcPts val="300"/>
              </a:spcBef>
              <a:spcAft>
                <a:spcPts val="300"/>
              </a:spcAft>
              <a:buClr>
                <a:srgbClr val="00A4E3"/>
              </a:buClr>
              <a:buFont typeface="Lucida Grande"/>
              <a:buChar char="»"/>
              <a:defRPr sz="2400">
                <a:latin typeface="Arial"/>
                <a:cs typeface="Arial"/>
              </a:defRPr>
            </a:lvl2pPr>
            <a:lvl3pPr>
              <a:lnSpc>
                <a:spcPct val="90000"/>
              </a:lnSpc>
              <a:spcBef>
                <a:spcPts val="300"/>
              </a:spcBef>
              <a:spcAft>
                <a:spcPts val="300"/>
              </a:spcAft>
              <a:buClr>
                <a:srgbClr val="00A4E3"/>
              </a:buClr>
              <a:buSzPct val="80000"/>
              <a:buFont typeface="Lucida Grande"/>
              <a:buChar char="◦"/>
              <a:defRPr>
                <a:latin typeface="Arial"/>
                <a:cs typeface="Arial"/>
              </a:defRPr>
            </a:lvl3pPr>
            <a:lvl4pPr>
              <a:lnSpc>
                <a:spcPct val="90000"/>
              </a:lnSpc>
              <a:spcBef>
                <a:spcPts val="300"/>
              </a:spcBef>
              <a:spcAft>
                <a:spcPts val="300"/>
              </a:spcAft>
              <a:buClr>
                <a:srgbClr val="00A4E3"/>
              </a:buClr>
              <a:buSzPct val="70000"/>
              <a:buFont typeface="Lucida Grande"/>
              <a:buChar char="►"/>
              <a:defRPr>
                <a:latin typeface="Arial"/>
                <a:cs typeface="Arial"/>
              </a:defRPr>
            </a:lvl4pPr>
            <a:lvl5pPr>
              <a:lnSpc>
                <a:spcPct val="90000"/>
              </a:lnSpc>
              <a:spcBef>
                <a:spcPts val="300"/>
              </a:spcBef>
              <a:spcAft>
                <a:spcPts val="300"/>
              </a:spcAft>
              <a:buClr>
                <a:srgbClr val="00A4E3"/>
              </a:buClr>
              <a:buFont typeface="Arial"/>
              <a:buChar cha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609600" y="404090"/>
            <a:ext cx="10972800" cy="1043710"/>
          </a:xfrm>
          <a:prstGeom prst="rect">
            <a:avLst/>
          </a:prstGeom>
        </p:spPr>
        <p:txBody>
          <a:bodyPr anchor="ctr" anchorCtr="0">
            <a:normAutofit/>
          </a:bodyPr>
          <a:lstStyle>
            <a:lvl1pPr algn="l">
              <a:lnSpc>
                <a:spcPct val="80000"/>
              </a:lnSpc>
              <a:defRPr sz="3600" b="1" baseline="0">
                <a:solidFill>
                  <a:srgbClr val="104266"/>
                </a:solidFill>
              </a:defRPr>
            </a:lvl1pPr>
          </a:lstStyle>
          <a:p>
            <a:r>
              <a:rPr lang="en-US" dirty="0"/>
              <a:t>Click to edit Master title style</a:t>
            </a:r>
          </a:p>
        </p:txBody>
      </p:sp>
    </p:spTree>
    <p:extLst>
      <p:ext uri="{BB962C8B-B14F-4D97-AF65-F5344CB8AC3E}">
        <p14:creationId xmlns:p14="http://schemas.microsoft.com/office/powerpoint/2010/main" val="1734182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ntent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B77741-2100-FD4A-955F-E50A73DD315D}"/>
              </a:ext>
            </a:extLst>
          </p:cNvPr>
          <p:cNvSpPr>
            <a:spLocks noGrp="1"/>
          </p:cNvSpPr>
          <p:nvPr>
            <p:ph sz="half" idx="1"/>
          </p:nvPr>
        </p:nvSpPr>
        <p:spPr>
          <a:xfrm>
            <a:off x="609205" y="1400175"/>
            <a:ext cx="5410595" cy="4848224"/>
          </a:xfrm>
        </p:spPr>
        <p:txBody>
          <a:bodyPr tIns="182880"/>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40A46A-B7A9-974B-93D7-92A03FB68A92}"/>
              </a:ext>
            </a:extLst>
          </p:cNvPr>
          <p:cNvSpPr>
            <a:spLocks noGrp="1"/>
          </p:cNvSpPr>
          <p:nvPr>
            <p:ph sz="half" idx="2"/>
          </p:nvPr>
        </p:nvSpPr>
        <p:spPr>
          <a:xfrm>
            <a:off x="6172199" y="1400175"/>
            <a:ext cx="5410199" cy="4848224"/>
          </a:xfrm>
        </p:spPr>
        <p:txBody>
          <a:bodyPr tIns="182880"/>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316FEB0D-E762-BE46-9CA8-B94A80C708CA}"/>
              </a:ext>
            </a:extLst>
          </p:cNvPr>
          <p:cNvSpPr>
            <a:spLocks noGrp="1"/>
          </p:cNvSpPr>
          <p:nvPr>
            <p:ph type="title"/>
          </p:nvPr>
        </p:nvSpPr>
        <p:spPr/>
        <p:txBody>
          <a:bodyPr/>
          <a:lstStyle/>
          <a:p>
            <a:r>
              <a:rPr lang="en-US"/>
              <a:t>Click to edit Master title style</a:t>
            </a:r>
          </a:p>
        </p:txBody>
      </p:sp>
      <p:sp>
        <p:nvSpPr>
          <p:cNvPr id="21" name="Text Placeholder 19">
            <a:extLst>
              <a:ext uri="{FF2B5EF4-FFF2-40B4-BE49-F238E27FC236}">
                <a16:creationId xmlns:a16="http://schemas.microsoft.com/office/drawing/2014/main" id="{54F50588-9030-2F4A-9A08-03900222C925}"/>
              </a:ext>
            </a:extLst>
          </p:cNvPr>
          <p:cNvSpPr>
            <a:spLocks noGrp="1"/>
          </p:cNvSpPr>
          <p:nvPr>
            <p:ph type="body" sz="quarter" idx="14" hasCustomPrompt="1"/>
          </p:nvPr>
        </p:nvSpPr>
        <p:spPr>
          <a:xfrm>
            <a:off x="609601" y="217868"/>
            <a:ext cx="10972800" cy="233748"/>
          </a:xfrm>
        </p:spPr>
        <p:txBody>
          <a:bodyPr tIns="0" anchor="t">
            <a:noAutofit/>
          </a:bodyPr>
          <a:lstStyle>
            <a:lvl1pPr marL="0" indent="0" algn="r">
              <a:buFont typeface="Arial" panose="020B0604020202020204" pitchFamily="34" charset="0"/>
              <a:buNone/>
              <a:defRPr sz="1400" b="0" i="0">
                <a:solidFill>
                  <a:schemeClr val="bg1"/>
                </a:solidFill>
                <a:latin typeface="+mn-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z="1600" dirty="0"/>
              <a:t>Click to add leading text</a:t>
            </a:r>
            <a:endParaRPr lang="en-US" dirty="0"/>
          </a:p>
        </p:txBody>
      </p:sp>
      <p:sp>
        <p:nvSpPr>
          <p:cNvPr id="6" name="Footer Placeholder 5">
            <a:extLst>
              <a:ext uri="{FF2B5EF4-FFF2-40B4-BE49-F238E27FC236}">
                <a16:creationId xmlns:a16="http://schemas.microsoft.com/office/drawing/2014/main" id="{B6549B9E-13D7-FB41-8799-78C37C85E966}"/>
              </a:ext>
            </a:extLst>
          </p:cNvPr>
          <p:cNvSpPr>
            <a:spLocks noGrp="1"/>
          </p:cNvSpPr>
          <p:nvPr>
            <p:ph type="ftr" sz="quarter" idx="16"/>
          </p:nvPr>
        </p:nvSpPr>
        <p:spPr/>
        <p:txBody>
          <a:bodyPr/>
          <a:lstStyle>
            <a:lvl1pPr>
              <a:defRPr sz="1000" b="0" i="0">
                <a:latin typeface="+mn-lt"/>
              </a:defRPr>
            </a:lvl1pPr>
          </a:lstStyle>
          <a:p>
            <a:r>
              <a:rPr lang="en-US"/>
              <a:t>PHEAA – Providing affordable access to higher education.</a:t>
            </a:r>
          </a:p>
        </p:txBody>
      </p:sp>
      <p:sp>
        <p:nvSpPr>
          <p:cNvPr id="7" name="Slide Number Placeholder 6">
            <a:extLst>
              <a:ext uri="{FF2B5EF4-FFF2-40B4-BE49-F238E27FC236}">
                <a16:creationId xmlns:a16="http://schemas.microsoft.com/office/drawing/2014/main" id="{967DA904-394F-3C4A-AC3B-D32FC5AADEFF}"/>
              </a:ext>
            </a:extLst>
          </p:cNvPr>
          <p:cNvSpPr>
            <a:spLocks noGrp="1"/>
          </p:cNvSpPr>
          <p:nvPr>
            <p:ph type="sldNum" sz="quarter" idx="17"/>
          </p:nvPr>
        </p:nvSpPr>
        <p:spPr/>
        <p:txBody>
          <a:bodyPr/>
          <a:lstStyle>
            <a:lvl1pPr>
              <a:defRPr sz="1000" b="0" i="0">
                <a:latin typeface="+mn-lt"/>
              </a:defRPr>
            </a:lvl1pPr>
          </a:lstStyle>
          <a:p>
            <a:fld id="{4E5E76E0-7555-DF46-8D1D-E44CF309909A}" type="slidenum">
              <a:rPr lang="en-US" smtClean="0"/>
              <a:pPr/>
              <a:t>‹#›</a:t>
            </a:fld>
            <a:endParaRPr lang="en-US"/>
          </a:p>
        </p:txBody>
      </p:sp>
    </p:spTree>
    <p:extLst>
      <p:ext uri="{BB962C8B-B14F-4D97-AF65-F5344CB8AC3E}">
        <p14:creationId xmlns:p14="http://schemas.microsoft.com/office/powerpoint/2010/main" val="380214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Text Placeholder 19">
            <a:extLst>
              <a:ext uri="{FF2B5EF4-FFF2-40B4-BE49-F238E27FC236}">
                <a16:creationId xmlns:a16="http://schemas.microsoft.com/office/drawing/2014/main" id="{889C3DE6-D9C4-5D46-B42A-9792BA86107A}"/>
              </a:ext>
            </a:extLst>
          </p:cNvPr>
          <p:cNvSpPr>
            <a:spLocks noGrp="1"/>
          </p:cNvSpPr>
          <p:nvPr>
            <p:ph type="body" sz="quarter" idx="14" hasCustomPrompt="1"/>
          </p:nvPr>
        </p:nvSpPr>
        <p:spPr>
          <a:xfrm>
            <a:off x="609600" y="205836"/>
            <a:ext cx="10972800" cy="255372"/>
          </a:xfrm>
        </p:spPr>
        <p:txBody>
          <a:bodyPr tIns="0" anchor="t">
            <a:noAutofit/>
          </a:bodyPr>
          <a:lstStyle>
            <a:lvl1pPr marL="0" indent="0" algn="l">
              <a:buFont typeface="Arial" panose="020B0604020202020204" pitchFamily="34" charset="0"/>
              <a:buNone/>
              <a:defRPr sz="1600" b="0" i="0">
                <a:solidFill>
                  <a:schemeClr val="bg1"/>
                </a:solidFill>
                <a:latin typeface="+mn-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z="1600"/>
              <a:t>Click to add leading text</a:t>
            </a:r>
            <a:endParaRPr lang="en-US"/>
          </a:p>
        </p:txBody>
      </p:sp>
      <p:sp>
        <p:nvSpPr>
          <p:cNvPr id="17" name="Text Placeholder 15">
            <a:extLst>
              <a:ext uri="{FF2B5EF4-FFF2-40B4-BE49-F238E27FC236}">
                <a16:creationId xmlns:a16="http://schemas.microsoft.com/office/drawing/2014/main" id="{1BFFB683-A073-C848-A56A-375A3F5DF0F7}"/>
              </a:ext>
            </a:extLst>
          </p:cNvPr>
          <p:cNvSpPr>
            <a:spLocks noGrp="1"/>
          </p:cNvSpPr>
          <p:nvPr>
            <p:ph type="body" sz="quarter" idx="15"/>
          </p:nvPr>
        </p:nvSpPr>
        <p:spPr>
          <a:xfrm>
            <a:off x="609600" y="1400175"/>
            <a:ext cx="10972800" cy="4848225"/>
          </a:xfrm>
        </p:spPr>
        <p:txBody>
          <a:bodyPr/>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20">
            <a:extLst>
              <a:ext uri="{FF2B5EF4-FFF2-40B4-BE49-F238E27FC236}">
                <a16:creationId xmlns:a16="http://schemas.microsoft.com/office/drawing/2014/main" id="{DAAA333E-EA27-5844-9056-EA20B44E5A93}"/>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12D48889-D85F-CB47-B86E-45E66475067F}"/>
              </a:ext>
            </a:extLst>
          </p:cNvPr>
          <p:cNvSpPr>
            <a:spLocks noGrp="1"/>
          </p:cNvSpPr>
          <p:nvPr>
            <p:ph type="ftr" sz="quarter" idx="17"/>
          </p:nvPr>
        </p:nvSpPr>
        <p:spPr/>
        <p:txBody>
          <a:bodyPr/>
          <a:lstStyle>
            <a:lvl1pPr>
              <a:defRPr sz="1000" b="0" i="0">
                <a:solidFill>
                  <a:schemeClr val="tx1">
                    <a:lumMod val="50000"/>
                    <a:lumOff val="50000"/>
                  </a:schemeClr>
                </a:solidFill>
                <a:latin typeface="+mn-lt"/>
              </a:defRPr>
            </a:lvl1pPr>
          </a:lstStyle>
          <a:p>
            <a:r>
              <a:rPr lang="en-US"/>
              <a:t>PHEAA – Providing affordable access to higher education.</a:t>
            </a:r>
          </a:p>
        </p:txBody>
      </p:sp>
      <p:sp>
        <p:nvSpPr>
          <p:cNvPr id="4" name="Slide Number Placeholder 3">
            <a:extLst>
              <a:ext uri="{FF2B5EF4-FFF2-40B4-BE49-F238E27FC236}">
                <a16:creationId xmlns:a16="http://schemas.microsoft.com/office/drawing/2014/main" id="{D9773DBE-84D2-F04F-B3E8-244686511E7D}"/>
              </a:ext>
            </a:extLst>
          </p:cNvPr>
          <p:cNvSpPr>
            <a:spLocks noGrp="1"/>
          </p:cNvSpPr>
          <p:nvPr>
            <p:ph type="sldNum" sz="quarter" idx="18"/>
          </p:nvPr>
        </p:nvSpPr>
        <p:spPr/>
        <p:txBody>
          <a:bodyPr/>
          <a:lstStyle>
            <a:lvl1pPr>
              <a:defRPr sz="1000" b="0" i="0">
                <a:latin typeface="+mn-lt"/>
              </a:defRPr>
            </a:lvl1pPr>
          </a:lstStyle>
          <a:p>
            <a:fld id="{4E5E76E0-7555-DF46-8D1D-E44CF309909A}" type="slidenum">
              <a:rPr lang="en-US" smtClean="0"/>
              <a:pPr/>
              <a:t>‹#›</a:t>
            </a:fld>
            <a:endParaRPr lang="en-US"/>
          </a:p>
        </p:txBody>
      </p:sp>
    </p:spTree>
    <p:extLst>
      <p:ext uri="{BB962C8B-B14F-4D97-AF65-F5344CB8AC3E}">
        <p14:creationId xmlns:p14="http://schemas.microsoft.com/office/powerpoint/2010/main" val="273945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A892CBA-5932-E24F-B95D-39113A91E83C}"/>
              </a:ext>
            </a:extLst>
          </p:cNvPr>
          <p:cNvSpPr>
            <a:spLocks noGrp="1"/>
          </p:cNvSpPr>
          <p:nvPr>
            <p:ph type="title"/>
          </p:nvPr>
        </p:nvSpPr>
        <p:spPr>
          <a:xfrm>
            <a:off x="609600" y="163542"/>
            <a:ext cx="10668000" cy="1043711"/>
          </a:xfrm>
          <a:prstGeom prst="rect">
            <a:avLst/>
          </a:prstGeom>
        </p:spPr>
        <p:txBody>
          <a:bodyPr anchor="ctr" anchorCtr="0">
            <a:normAutofit/>
          </a:bodyPr>
          <a:lstStyle>
            <a:lvl1pPr algn="l">
              <a:lnSpc>
                <a:spcPct val="100000"/>
              </a:lnSpc>
              <a:defRPr sz="3400" b="1" baseline="0">
                <a:solidFill>
                  <a:srgbClr val="FFFFFF"/>
                </a:solidFill>
                <a:latin typeface="+mj-lt"/>
              </a:defRPr>
            </a:lvl1pPr>
          </a:lstStyle>
          <a:p>
            <a:r>
              <a:rPr lang="en-US" dirty="0"/>
              <a:t>Click to edit Master title style</a:t>
            </a:r>
          </a:p>
        </p:txBody>
      </p:sp>
      <p:sp>
        <p:nvSpPr>
          <p:cNvPr id="12" name="Slide Number Placeholder 5">
            <a:extLst>
              <a:ext uri="{FF2B5EF4-FFF2-40B4-BE49-F238E27FC236}">
                <a16:creationId xmlns:a16="http://schemas.microsoft.com/office/drawing/2014/main" id="{AAC5BD8B-F336-204F-BF47-3BE02ECE1FB0}"/>
              </a:ext>
            </a:extLst>
          </p:cNvPr>
          <p:cNvSpPr>
            <a:spLocks noGrp="1"/>
          </p:cNvSpPr>
          <p:nvPr>
            <p:ph type="sldNum" sz="quarter" idx="12"/>
          </p:nvPr>
        </p:nvSpPr>
        <p:spPr>
          <a:xfrm>
            <a:off x="11277600" y="152401"/>
            <a:ext cx="711200" cy="365125"/>
          </a:xfrm>
        </p:spPr>
        <p:txBody>
          <a:bodyPr/>
          <a:lstStyle>
            <a:lvl1pPr algn="r">
              <a:defRPr sz="1400" b="0">
                <a:solidFill>
                  <a:srgbClr val="FFFFFF"/>
                </a:solidFill>
              </a:defRPr>
            </a:lvl1pPr>
          </a:lstStyle>
          <a:p>
            <a:fld id="{3ECAA9F2-51A7-FA4F-B019-4D81CA3B727C}" type="slidenum">
              <a:rPr lang="en-US" smtClean="0"/>
              <a:pPr/>
              <a:t>‹#›</a:t>
            </a:fld>
            <a:endParaRPr lang="en-US" dirty="0"/>
          </a:p>
        </p:txBody>
      </p:sp>
      <p:sp>
        <p:nvSpPr>
          <p:cNvPr id="2" name="Content Placeholder 2">
            <a:extLst>
              <a:ext uri="{FF2B5EF4-FFF2-40B4-BE49-F238E27FC236}">
                <a16:creationId xmlns:a16="http://schemas.microsoft.com/office/drawing/2014/main" id="{045C46C3-1AF1-032A-AA9B-D274D9378893}"/>
              </a:ext>
            </a:extLst>
          </p:cNvPr>
          <p:cNvSpPr>
            <a:spLocks noGrp="1"/>
          </p:cNvSpPr>
          <p:nvPr>
            <p:ph idx="1"/>
          </p:nvPr>
        </p:nvSpPr>
        <p:spPr>
          <a:xfrm>
            <a:off x="609600" y="1646237"/>
            <a:ext cx="10972800" cy="4830763"/>
          </a:xfrm>
          <a:prstGeom prst="rect">
            <a:avLst/>
          </a:prstGeom>
        </p:spPr>
        <p:txBody>
          <a:bodyPr>
            <a:normAutofit/>
          </a:bodyPr>
          <a:lstStyle>
            <a:lvl1pPr>
              <a:lnSpc>
                <a:spcPct val="100000"/>
              </a:lnSpc>
              <a:spcBef>
                <a:spcPts val="650"/>
              </a:spcBef>
              <a:spcAft>
                <a:spcPts val="300"/>
              </a:spcAft>
              <a:buClr>
                <a:srgbClr val="007299"/>
              </a:buClr>
              <a:defRPr sz="2800">
                <a:latin typeface="+mn-lt"/>
                <a:cs typeface="Arial"/>
              </a:defRPr>
            </a:lvl1pPr>
            <a:lvl2pPr marL="742950" indent="-285750">
              <a:lnSpc>
                <a:spcPct val="100000"/>
              </a:lnSpc>
              <a:spcBef>
                <a:spcPts val="300"/>
              </a:spcBef>
              <a:spcAft>
                <a:spcPts val="300"/>
              </a:spcAft>
              <a:buClr>
                <a:srgbClr val="007299"/>
              </a:buClr>
              <a:buFont typeface="System Font Regular"/>
              <a:buChar char="-"/>
              <a:defRPr sz="2400">
                <a:latin typeface="+mn-lt"/>
                <a:cs typeface="Arial"/>
              </a:defRPr>
            </a:lvl2pPr>
            <a:lvl3pPr marL="1143000" indent="-228600">
              <a:lnSpc>
                <a:spcPct val="100000"/>
              </a:lnSpc>
              <a:spcBef>
                <a:spcPts val="300"/>
              </a:spcBef>
              <a:spcAft>
                <a:spcPts val="300"/>
              </a:spcAft>
              <a:buClr>
                <a:srgbClr val="007299"/>
              </a:buClr>
              <a:buSzPct val="80000"/>
              <a:buFont typeface="Arial" panose="020B0604020202020204" pitchFamily="34" charset="0"/>
              <a:buChar char="•"/>
              <a:defRPr>
                <a:latin typeface="+mn-lt"/>
                <a:cs typeface="Arial"/>
              </a:defRPr>
            </a:lvl3pPr>
            <a:lvl4pPr>
              <a:lnSpc>
                <a:spcPct val="100000"/>
              </a:lnSpc>
              <a:spcBef>
                <a:spcPts val="300"/>
              </a:spcBef>
              <a:spcAft>
                <a:spcPts val="300"/>
              </a:spcAft>
              <a:buClr>
                <a:srgbClr val="007299"/>
              </a:buClr>
              <a:buSzPct val="70000"/>
              <a:buFont typeface="Lucida Grande"/>
              <a:buChar char="►"/>
              <a:defRPr>
                <a:latin typeface="+mn-lt"/>
                <a:cs typeface="Arial"/>
              </a:defRPr>
            </a:lvl4pPr>
            <a:lvl5pPr>
              <a:lnSpc>
                <a:spcPct val="100000"/>
              </a:lnSpc>
              <a:spcBef>
                <a:spcPts val="300"/>
              </a:spcBef>
              <a:spcAft>
                <a:spcPts val="300"/>
              </a:spcAft>
              <a:buClr>
                <a:srgbClr val="007299"/>
              </a:buClr>
              <a:buFont typeface="Arial"/>
              <a:buChar char="•"/>
              <a:defRPr>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1952289"/>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406400" y="381000"/>
            <a:ext cx="6096000" cy="4114800"/>
          </a:xfrm>
          <a:prstGeom prst="rect">
            <a:avLst/>
          </a:prstGeom>
        </p:spPr>
        <p:txBody>
          <a:bodyPr anchor="ctr"/>
          <a:lstStyle>
            <a:lvl1pPr algn="ctr" defTabSz="914400" rtl="0" eaLnBrk="1" latinLnBrk="0" hangingPunct="1">
              <a:lnSpc>
                <a:spcPct val="90000"/>
              </a:lnSpc>
              <a:spcBef>
                <a:spcPct val="0"/>
              </a:spcBef>
              <a:buNone/>
              <a:defRPr sz="4000" b="1" kern="1200" cap="none">
                <a:solidFill>
                  <a:schemeClr val="tx1"/>
                </a:solidFill>
                <a:effectLst>
                  <a:outerShdw blurRad="50800" dist="38100" algn="tl" rotWithShape="0">
                    <a:schemeClr val="bg1"/>
                  </a:outerShdw>
                </a:effectLst>
                <a:latin typeface="Arial"/>
                <a:ea typeface="+mj-ea"/>
                <a:cs typeface="Arial"/>
              </a:defRPr>
            </a:lvl1pPr>
          </a:lstStyle>
          <a:p>
            <a:pPr algn="l"/>
            <a:r>
              <a:rPr lang="en-US" sz="6600" dirty="0">
                <a:solidFill>
                  <a:schemeClr val="bg1"/>
                </a:solidFill>
                <a:effectLst>
                  <a:outerShdw blurRad="50800" dist="38100" sx="0" sy="0" algn="tl" rotWithShape="0">
                    <a:schemeClr val="bg1"/>
                  </a:outerShdw>
                </a:effectLst>
                <a:latin typeface="+mj-lt"/>
                <a:cs typeface="Open Sans"/>
              </a:rPr>
              <a:t>Financial Aid 101</a:t>
            </a:r>
          </a:p>
        </p:txBody>
      </p:sp>
      <p:sp>
        <p:nvSpPr>
          <p:cNvPr id="5" name="Text Placeholder 10">
            <a:extLst>
              <a:ext uri="{FF2B5EF4-FFF2-40B4-BE49-F238E27FC236}">
                <a16:creationId xmlns:a16="http://schemas.microsoft.com/office/drawing/2014/main" id="{6F1C98FD-348E-4D43-B816-9EAA5769A88B}"/>
              </a:ext>
            </a:extLst>
          </p:cNvPr>
          <p:cNvSpPr>
            <a:spLocks noGrp="1"/>
          </p:cNvSpPr>
          <p:nvPr>
            <p:ph type="body" sz="quarter" idx="10" hasCustomPrompt="1"/>
          </p:nvPr>
        </p:nvSpPr>
        <p:spPr>
          <a:xfrm>
            <a:off x="406400" y="4114800"/>
            <a:ext cx="11379200" cy="914400"/>
          </a:xfrm>
          <a:prstGeom prst="rect">
            <a:avLst/>
          </a:prstGeom>
        </p:spPr>
        <p:txBody>
          <a:bodyPr vert="horz"/>
          <a:lstStyle>
            <a:lvl1pPr marL="0" indent="0" algn="ctr">
              <a:buNone/>
              <a:defRPr sz="4800" b="1">
                <a:solidFill>
                  <a:srgbClr val="FFFFFF"/>
                </a:solidFill>
              </a:defRPr>
            </a:lvl1pPr>
          </a:lstStyle>
          <a:p>
            <a:pPr lvl="0"/>
            <a:r>
              <a:rPr lang="en-US" dirty="0"/>
              <a:t>Chapter Title</a:t>
            </a:r>
          </a:p>
        </p:txBody>
      </p:sp>
    </p:spTree>
    <p:extLst>
      <p:ext uri="{BB962C8B-B14F-4D97-AF65-F5344CB8AC3E}">
        <p14:creationId xmlns:p14="http://schemas.microsoft.com/office/powerpoint/2010/main" val="29525885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11277600" y="228601"/>
            <a:ext cx="711200" cy="365125"/>
          </a:xfrm>
        </p:spPr>
        <p:txBody>
          <a:bodyPr/>
          <a:lstStyle>
            <a:lvl1pPr algn="r">
              <a:defRPr sz="1400" b="1">
                <a:solidFill>
                  <a:srgbClr val="74278F"/>
                </a:solidFill>
              </a:defRPr>
            </a:lvl1pPr>
          </a:lstStyle>
          <a:p>
            <a:fld id="{3ECAA9F2-51A7-FA4F-B019-4D81CA3B727C}" type="slidenum">
              <a:rPr lang="en-US" smtClean="0"/>
              <a:pPr/>
              <a:t>‹#›</a:t>
            </a:fld>
            <a:endParaRPr lang="en-US" dirty="0"/>
          </a:p>
        </p:txBody>
      </p:sp>
      <p:sp>
        <p:nvSpPr>
          <p:cNvPr id="9" name="Title 1"/>
          <p:cNvSpPr>
            <a:spLocks noGrp="1"/>
          </p:cNvSpPr>
          <p:nvPr>
            <p:ph type="title"/>
          </p:nvPr>
        </p:nvSpPr>
        <p:spPr>
          <a:xfrm>
            <a:off x="609600" y="228601"/>
            <a:ext cx="10668000" cy="1043711"/>
          </a:xfrm>
          <a:prstGeom prst="rect">
            <a:avLst/>
          </a:prstGeom>
        </p:spPr>
        <p:txBody>
          <a:bodyPr anchor="ctr" anchorCtr="0">
            <a:normAutofit/>
          </a:bodyPr>
          <a:lstStyle>
            <a:lvl1pPr algn="l">
              <a:lnSpc>
                <a:spcPct val="80000"/>
              </a:lnSpc>
              <a:defRPr sz="3400" b="1" baseline="0">
                <a:solidFill>
                  <a:srgbClr val="007299"/>
                </a:solidFill>
              </a:defRPr>
            </a:lvl1pPr>
          </a:lstStyle>
          <a:p>
            <a:r>
              <a:rPr lang="en-US" dirty="0"/>
              <a:t>Click to edit Master title style</a:t>
            </a:r>
          </a:p>
        </p:txBody>
      </p:sp>
      <p:sp>
        <p:nvSpPr>
          <p:cNvPr id="2" name="Content Placeholder 2">
            <a:extLst>
              <a:ext uri="{FF2B5EF4-FFF2-40B4-BE49-F238E27FC236}">
                <a16:creationId xmlns:a16="http://schemas.microsoft.com/office/drawing/2014/main" id="{BB9ED0ED-72B4-409A-5352-E111A0510425}"/>
              </a:ext>
            </a:extLst>
          </p:cNvPr>
          <p:cNvSpPr>
            <a:spLocks noGrp="1"/>
          </p:cNvSpPr>
          <p:nvPr>
            <p:ph idx="1"/>
          </p:nvPr>
        </p:nvSpPr>
        <p:spPr>
          <a:xfrm>
            <a:off x="609600" y="1646237"/>
            <a:ext cx="10972800" cy="4830763"/>
          </a:xfrm>
          <a:prstGeom prst="rect">
            <a:avLst/>
          </a:prstGeom>
        </p:spPr>
        <p:txBody>
          <a:bodyPr>
            <a:normAutofit/>
          </a:bodyPr>
          <a:lstStyle>
            <a:lvl1pPr>
              <a:lnSpc>
                <a:spcPct val="100000"/>
              </a:lnSpc>
              <a:spcBef>
                <a:spcPts val="650"/>
              </a:spcBef>
              <a:spcAft>
                <a:spcPts val="300"/>
              </a:spcAft>
              <a:buClr>
                <a:srgbClr val="007299"/>
              </a:buClr>
              <a:defRPr sz="2800">
                <a:latin typeface="+mn-lt"/>
                <a:cs typeface="Arial"/>
              </a:defRPr>
            </a:lvl1pPr>
            <a:lvl2pPr marL="742950" indent="-285750">
              <a:lnSpc>
                <a:spcPct val="100000"/>
              </a:lnSpc>
              <a:spcBef>
                <a:spcPts val="300"/>
              </a:spcBef>
              <a:spcAft>
                <a:spcPts val="300"/>
              </a:spcAft>
              <a:buClr>
                <a:srgbClr val="007299"/>
              </a:buClr>
              <a:buFont typeface="System Font Regular"/>
              <a:buChar char="-"/>
              <a:defRPr sz="2400">
                <a:latin typeface="+mn-lt"/>
                <a:cs typeface="Arial"/>
              </a:defRPr>
            </a:lvl2pPr>
            <a:lvl3pPr marL="1143000" indent="-228600">
              <a:lnSpc>
                <a:spcPct val="100000"/>
              </a:lnSpc>
              <a:spcBef>
                <a:spcPts val="300"/>
              </a:spcBef>
              <a:spcAft>
                <a:spcPts val="300"/>
              </a:spcAft>
              <a:buClr>
                <a:srgbClr val="007299"/>
              </a:buClr>
              <a:buSzPct val="80000"/>
              <a:buFont typeface="Arial" panose="020B0604020202020204" pitchFamily="34" charset="0"/>
              <a:buChar char="•"/>
              <a:defRPr>
                <a:latin typeface="+mn-lt"/>
                <a:cs typeface="Arial"/>
              </a:defRPr>
            </a:lvl3pPr>
            <a:lvl4pPr>
              <a:lnSpc>
                <a:spcPct val="100000"/>
              </a:lnSpc>
              <a:spcBef>
                <a:spcPts val="300"/>
              </a:spcBef>
              <a:spcAft>
                <a:spcPts val="300"/>
              </a:spcAft>
              <a:buClr>
                <a:srgbClr val="007299"/>
              </a:buClr>
              <a:buSzPct val="70000"/>
              <a:buFont typeface="Lucida Grande"/>
              <a:buChar char="►"/>
              <a:defRPr>
                <a:latin typeface="+mn-lt"/>
                <a:cs typeface="Arial"/>
              </a:defRPr>
            </a:lvl4pPr>
            <a:lvl5pPr>
              <a:lnSpc>
                <a:spcPct val="100000"/>
              </a:lnSpc>
              <a:spcBef>
                <a:spcPts val="300"/>
              </a:spcBef>
              <a:spcAft>
                <a:spcPts val="300"/>
              </a:spcAft>
              <a:buClr>
                <a:srgbClr val="007299"/>
              </a:buClr>
              <a:buFont typeface="Arial"/>
              <a:buChar char="•"/>
              <a:defRPr>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3633688"/>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479114"/>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645695"/>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3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17C926-98F2-A844-A295-CC198120A6E9}"/>
              </a:ext>
            </a:extLst>
          </p:cNvPr>
          <p:cNvSpPr>
            <a:spLocks noGrp="1"/>
          </p:cNvSpPr>
          <p:nvPr>
            <p:ph type="body" idx="1" hasCustomPrompt="1"/>
          </p:nvPr>
        </p:nvSpPr>
        <p:spPr>
          <a:xfrm>
            <a:off x="595543" y="1371600"/>
            <a:ext cx="5311775" cy="732472"/>
          </a:xfrm>
          <a:solidFill>
            <a:schemeClr val="bg1">
              <a:lumMod val="95000"/>
            </a:schemeClr>
          </a:solidFill>
        </p:spPr>
        <p:txBody>
          <a:bodyPr anchor="b">
            <a:normAutofit/>
          </a:bodyPr>
          <a:lstStyle>
            <a:lvl1pPr marL="0" indent="0">
              <a:buNone/>
              <a:defRPr sz="1350" b="1">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add subheading</a:t>
            </a:r>
          </a:p>
        </p:txBody>
      </p:sp>
      <p:sp>
        <p:nvSpPr>
          <p:cNvPr id="4" name="Content Placeholder 3">
            <a:extLst>
              <a:ext uri="{FF2B5EF4-FFF2-40B4-BE49-F238E27FC236}">
                <a16:creationId xmlns:a16="http://schemas.microsoft.com/office/drawing/2014/main" id="{25E6266E-6BCF-404C-A9E3-A277AB7C2B29}"/>
              </a:ext>
            </a:extLst>
          </p:cNvPr>
          <p:cNvSpPr>
            <a:spLocks noGrp="1"/>
          </p:cNvSpPr>
          <p:nvPr>
            <p:ph sz="half" idx="2"/>
          </p:nvPr>
        </p:nvSpPr>
        <p:spPr>
          <a:xfrm>
            <a:off x="595543" y="2182333"/>
            <a:ext cx="5311775" cy="4142271"/>
          </a:xfrm>
        </p:spPr>
        <p:txBody>
          <a:bodyPr>
            <a:normAutofit/>
          </a:bodyPr>
          <a:lstStyle>
            <a:lvl1pPr>
              <a:defRPr sz="1125"/>
            </a:lvl1pPr>
            <a:lvl2pPr>
              <a:defRPr sz="1013"/>
            </a:lvl2pPr>
            <a:lvl3pPr>
              <a:defRPr sz="1013"/>
            </a:lvl3pPr>
            <a:lvl4pPr>
              <a:defRPr sz="1013"/>
            </a:lvl4pPr>
            <a:lvl5pPr>
              <a:defRPr sz="101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D67725BC-2BD3-F04B-8475-C654F94C2234}"/>
              </a:ext>
            </a:extLst>
          </p:cNvPr>
          <p:cNvSpPr>
            <a:spLocks noGrp="1"/>
          </p:cNvSpPr>
          <p:nvPr>
            <p:ph sz="quarter" idx="4"/>
          </p:nvPr>
        </p:nvSpPr>
        <p:spPr>
          <a:xfrm>
            <a:off x="6248402" y="2182333"/>
            <a:ext cx="5311775" cy="4142271"/>
          </a:xfrm>
        </p:spPr>
        <p:txBody>
          <a:bodyPr>
            <a:normAutofit/>
          </a:bodyPr>
          <a:lstStyle>
            <a:lvl1pPr>
              <a:defRPr sz="1125"/>
            </a:lvl1pPr>
            <a:lvl2pPr>
              <a:defRPr sz="1013"/>
            </a:lvl2pPr>
            <a:lvl3pPr>
              <a:defRPr sz="1013"/>
            </a:lvl3pPr>
            <a:lvl4pPr>
              <a:defRPr sz="1013"/>
            </a:lvl4pPr>
            <a:lvl5pPr>
              <a:defRPr sz="101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DA0A8F99-FCAF-9F45-80A8-799317F2CA5E}"/>
              </a:ext>
            </a:extLst>
          </p:cNvPr>
          <p:cNvSpPr>
            <a:spLocks noGrp="1"/>
          </p:cNvSpPr>
          <p:nvPr>
            <p:ph type="body" idx="13" hasCustomPrompt="1"/>
          </p:nvPr>
        </p:nvSpPr>
        <p:spPr>
          <a:xfrm>
            <a:off x="6243707" y="1371600"/>
            <a:ext cx="5338695" cy="732472"/>
          </a:xfrm>
          <a:solidFill>
            <a:schemeClr val="bg1">
              <a:lumMod val="95000"/>
            </a:schemeClr>
          </a:solidFill>
        </p:spPr>
        <p:txBody>
          <a:bodyPr anchor="b">
            <a:normAutofit/>
          </a:bodyPr>
          <a:lstStyle>
            <a:lvl1pPr marL="0" indent="0">
              <a:buNone/>
              <a:defRPr sz="1350" b="1">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add subheading</a:t>
            </a:r>
          </a:p>
        </p:txBody>
      </p:sp>
      <p:sp>
        <p:nvSpPr>
          <p:cNvPr id="5" name="Title 4">
            <a:extLst>
              <a:ext uri="{FF2B5EF4-FFF2-40B4-BE49-F238E27FC236}">
                <a16:creationId xmlns:a16="http://schemas.microsoft.com/office/drawing/2014/main" id="{0DB30F36-BAA6-7D48-8095-0874E39384B8}"/>
              </a:ext>
            </a:extLst>
          </p:cNvPr>
          <p:cNvSpPr>
            <a:spLocks noGrp="1"/>
          </p:cNvSpPr>
          <p:nvPr>
            <p:ph type="title"/>
          </p:nvPr>
        </p:nvSpPr>
        <p:spPr/>
        <p:txBody>
          <a:bodyPr/>
          <a:lstStyle/>
          <a:p>
            <a:r>
              <a:rPr lang="en-US"/>
              <a:t>Click to edit Master title style</a:t>
            </a:r>
            <a:endParaRPr lang="en-US" dirty="0"/>
          </a:p>
        </p:txBody>
      </p:sp>
      <p:sp>
        <p:nvSpPr>
          <p:cNvPr id="22" name="Text Placeholder 19">
            <a:extLst>
              <a:ext uri="{FF2B5EF4-FFF2-40B4-BE49-F238E27FC236}">
                <a16:creationId xmlns:a16="http://schemas.microsoft.com/office/drawing/2014/main" id="{74A7930F-0376-E54D-8C80-848065978101}"/>
              </a:ext>
            </a:extLst>
          </p:cNvPr>
          <p:cNvSpPr>
            <a:spLocks noGrp="1"/>
          </p:cNvSpPr>
          <p:nvPr>
            <p:ph type="body" sz="quarter" idx="17" hasCustomPrompt="1"/>
          </p:nvPr>
        </p:nvSpPr>
        <p:spPr>
          <a:xfrm>
            <a:off x="595541" y="278028"/>
            <a:ext cx="10986859" cy="233748"/>
          </a:xfrm>
        </p:spPr>
        <p:txBody>
          <a:bodyPr tIns="0" bIns="0" anchor="b">
            <a:normAutofit/>
          </a:bodyPr>
          <a:lstStyle>
            <a:lvl1pPr marL="0" indent="0">
              <a:buFont typeface="Arial" panose="020B0604020202020204" pitchFamily="34" charset="0"/>
              <a:buNone/>
              <a:defRPr sz="788">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z="900" dirty="0"/>
              <a:t>Click to add leading text</a:t>
            </a:r>
            <a:endParaRPr lang="en-US" dirty="0"/>
          </a:p>
        </p:txBody>
      </p:sp>
      <p:sp>
        <p:nvSpPr>
          <p:cNvPr id="2" name="Date Placeholder 1">
            <a:extLst>
              <a:ext uri="{FF2B5EF4-FFF2-40B4-BE49-F238E27FC236}">
                <a16:creationId xmlns:a16="http://schemas.microsoft.com/office/drawing/2014/main" id="{5D7BF16E-8AAC-5646-9B36-4061EDACF398}"/>
              </a:ext>
            </a:extLst>
          </p:cNvPr>
          <p:cNvSpPr>
            <a:spLocks noGrp="1"/>
          </p:cNvSpPr>
          <p:nvPr>
            <p:ph type="dt" sz="half" idx="18"/>
          </p:nvPr>
        </p:nvSpPr>
        <p:spPr/>
        <p:txBody>
          <a:bodyPr/>
          <a:lstStyle/>
          <a:p>
            <a:fld id="{9EE0246C-BEA6-CF4C-8660-EA1F97149DE1}" type="datetime1">
              <a:rPr lang="en-US" smtClean="0"/>
              <a:t>12/29/2023</a:t>
            </a:fld>
            <a:endParaRPr lang="en-US" dirty="0"/>
          </a:p>
        </p:txBody>
      </p:sp>
      <p:sp>
        <p:nvSpPr>
          <p:cNvPr id="7" name="Footer Placeholder 6">
            <a:extLst>
              <a:ext uri="{FF2B5EF4-FFF2-40B4-BE49-F238E27FC236}">
                <a16:creationId xmlns:a16="http://schemas.microsoft.com/office/drawing/2014/main" id="{72332B87-4958-7C49-9295-D83F26C72F16}"/>
              </a:ext>
            </a:extLst>
          </p:cNvPr>
          <p:cNvSpPr>
            <a:spLocks noGrp="1"/>
          </p:cNvSpPr>
          <p:nvPr>
            <p:ph type="ftr" sz="quarter" idx="19"/>
          </p:nvPr>
        </p:nvSpPr>
        <p:spPr/>
        <p:txBody>
          <a:bodyPr/>
          <a:lstStyle/>
          <a:p>
            <a:r>
              <a:rPr lang="en-US"/>
              <a:t>PA Forward Student Loans – PA’s Low Cost Way to Pay for College</a:t>
            </a:r>
            <a:endParaRPr lang="en-US" dirty="0"/>
          </a:p>
        </p:txBody>
      </p:sp>
      <p:sp>
        <p:nvSpPr>
          <p:cNvPr id="8" name="Slide Number Placeholder 7">
            <a:extLst>
              <a:ext uri="{FF2B5EF4-FFF2-40B4-BE49-F238E27FC236}">
                <a16:creationId xmlns:a16="http://schemas.microsoft.com/office/drawing/2014/main" id="{D687744F-E6C0-734B-9043-F02E3287EDB2}"/>
              </a:ext>
            </a:extLst>
          </p:cNvPr>
          <p:cNvSpPr>
            <a:spLocks noGrp="1"/>
          </p:cNvSpPr>
          <p:nvPr>
            <p:ph type="sldNum" sz="quarter" idx="20"/>
          </p:nvPr>
        </p:nvSpPr>
        <p:spPr/>
        <p:txBody>
          <a:bodyPr/>
          <a:lstStyle/>
          <a:p>
            <a:fld id="{4E5E76E0-7555-DF46-8D1D-E44CF309909A}" type="slidenum">
              <a:rPr lang="en-US" smtClean="0"/>
              <a:pPr/>
              <a:t>‹#›</a:t>
            </a:fld>
            <a:endParaRPr lang="en-US" dirty="0"/>
          </a:p>
        </p:txBody>
      </p:sp>
      <p:sp>
        <p:nvSpPr>
          <p:cNvPr id="18" name="Rectangle 17">
            <a:extLst>
              <a:ext uri="{FF2B5EF4-FFF2-40B4-BE49-F238E27FC236}">
                <a16:creationId xmlns:a16="http://schemas.microsoft.com/office/drawing/2014/main" id="{21131E8B-4300-7344-92CE-A7107554184E}"/>
              </a:ext>
            </a:extLst>
          </p:cNvPr>
          <p:cNvSpPr/>
          <p:nvPr userDrawn="1"/>
        </p:nvSpPr>
        <p:spPr>
          <a:xfrm>
            <a:off x="0" y="1178897"/>
            <a:ext cx="1371600" cy="766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99232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56B21-ED8E-4A1D-AF25-BAA65D1FB7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046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82" r:id="rId9"/>
    <p:sldLayoutId id="2147483683" r:id="rId10"/>
  </p:sldLayoutIdLst>
  <p:transition spd="slow">
    <p:wipe dir="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56B21-ED8E-4A1D-AF25-BAA65D1FB7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06305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4" r:id="rId13"/>
  </p:sldLayoutIdLst>
  <p:transition spd="slow">
    <p:wipe dir="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studentaid.gov/"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6.emf"/></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2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image" Target="../media/image4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bing.com/images/search?q=financial+aid+form&amp;view=detailv2&amp;&amp;id=0B14A016192BB2BE54D461CDFEDF2CB0EC73A01E&amp;selectedIndex=47&amp;ccid=es58nR9B&amp;simid=608028707261845407&amp;thid=OIP.M7ace7c9d1f41e32ba86bc16d6d1a9e24o0" TargetMode="External"/><Relationship Id="rId1" Type="http://schemas.openxmlformats.org/officeDocument/2006/relationships/slideLayout" Target="../slideLayouts/slideLayout3.xml"/><Relationship Id="rId4" Type="http://schemas.openxmlformats.org/officeDocument/2006/relationships/hyperlink" Target="http://www.pheaa.or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s://studentaid.gov/fsa-id" TargetMode="Externa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56.emf"/><Relationship Id="rId7" Type="http://schemas.openxmlformats.org/officeDocument/2006/relationships/image" Target="../media/image60.e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9.emf"/><Relationship Id="rId5" Type="http://schemas.openxmlformats.org/officeDocument/2006/relationships/image" Target="../media/image58.emf"/><Relationship Id="rId10" Type="http://schemas.openxmlformats.org/officeDocument/2006/relationships/image" Target="../media/image63.svg"/><Relationship Id="rId4" Type="http://schemas.openxmlformats.org/officeDocument/2006/relationships/image" Target="../media/image57.emf"/><Relationship Id="rId9"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8" Type="http://schemas.openxmlformats.org/officeDocument/2006/relationships/image" Target="../media/image19.JPG"/><Relationship Id="rId3" Type="http://schemas.microsoft.com/office/2018/10/relationships/comments" Target="../comments/modernComment_421_9CAC9D48.xml"/><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mailto:noreply@grantus.pheaa.org"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5.jpe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4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BA73D06-7242-41AB-81C7-08107950F405}"/>
              </a:ext>
            </a:extLst>
          </p:cNvPr>
          <p:cNvSpPr>
            <a:spLocks noGrp="1"/>
          </p:cNvSpPr>
          <p:nvPr>
            <p:ph type="body" sz="quarter" idx="10"/>
          </p:nvPr>
        </p:nvSpPr>
        <p:spPr/>
        <p:txBody>
          <a:bodyPr/>
          <a:lstStyle/>
          <a:p>
            <a:r>
              <a:rPr lang="en-US" dirty="0"/>
              <a:t>Welcome!</a:t>
            </a:r>
          </a:p>
        </p:txBody>
      </p:sp>
    </p:spTree>
    <p:extLst>
      <p:ext uri="{BB962C8B-B14F-4D97-AF65-F5344CB8AC3E}">
        <p14:creationId xmlns:p14="http://schemas.microsoft.com/office/powerpoint/2010/main" val="1022968413"/>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w="28575">
            <a:noFill/>
          </a:ln>
        </p:spPr>
        <p:txBody>
          <a:bodyPr>
            <a:normAutofit/>
          </a:bodyPr>
          <a:lstStyle/>
          <a:p>
            <a:r>
              <a:rPr lang="en-US" dirty="0"/>
              <a:t> </a:t>
            </a:r>
            <a:r>
              <a:rPr lang="en-US" b="1" dirty="0"/>
              <a:t>Types of Financial Aid</a:t>
            </a:r>
          </a:p>
        </p:txBody>
      </p:sp>
      <p:sp>
        <p:nvSpPr>
          <p:cNvPr id="2" name="Content Placeholder 1"/>
          <p:cNvSpPr>
            <a:spLocks noGrp="1"/>
          </p:cNvSpPr>
          <p:nvPr>
            <p:ph idx="1"/>
          </p:nvPr>
        </p:nvSpPr>
        <p:spPr>
          <a:xfrm>
            <a:off x="311286" y="1605065"/>
            <a:ext cx="11430000" cy="4970833"/>
          </a:xfrm>
        </p:spPr>
        <p:txBody>
          <a:bodyPr>
            <a:noAutofit/>
          </a:bodyPr>
          <a:lstStyle/>
          <a:p>
            <a:pPr>
              <a:buClr>
                <a:srgbClr val="00B0F0"/>
              </a:buClr>
              <a:buFont typeface="Wingdings" pitchFamily="2" charset="2"/>
              <a:buChar char="Ø"/>
            </a:pPr>
            <a:r>
              <a:rPr lang="en-US" sz="2000" b="1" u="sng" dirty="0"/>
              <a:t>GIFT AID</a:t>
            </a:r>
            <a:r>
              <a:rPr lang="en-US" sz="1800" b="1" u="sng" dirty="0"/>
              <a:t>:</a:t>
            </a:r>
            <a:r>
              <a:rPr lang="en-US" sz="1800" b="1" dirty="0"/>
              <a:t>  Free Money </a:t>
            </a:r>
          </a:p>
          <a:p>
            <a:pPr lvl="1">
              <a:buClr>
                <a:srgbClr val="00B0F0"/>
              </a:buClr>
              <a:buFont typeface="Wingdings" pitchFamily="2" charset="2"/>
              <a:buChar char="Ø"/>
            </a:pPr>
            <a:r>
              <a:rPr lang="en-US" sz="1800" b="1" dirty="0"/>
              <a:t>Scholarships: </a:t>
            </a:r>
            <a:r>
              <a:rPr lang="en-US" sz="1800" dirty="0">
                <a:solidFill>
                  <a:prstClr val="black"/>
                </a:solidFill>
              </a:rPr>
              <a:t>based on merit, unique characteristics and/or need</a:t>
            </a:r>
            <a:endParaRPr lang="en-US" sz="1800" b="1" dirty="0">
              <a:solidFill>
                <a:srgbClr val="FF0000"/>
              </a:solidFill>
            </a:endParaRPr>
          </a:p>
          <a:p>
            <a:pPr lvl="1">
              <a:buClr>
                <a:srgbClr val="00B0F0"/>
              </a:buClr>
              <a:buFont typeface="Wingdings" pitchFamily="2" charset="2"/>
              <a:buChar char="Ø"/>
            </a:pPr>
            <a:r>
              <a:rPr lang="en-US" sz="1800" b="1" dirty="0"/>
              <a:t>Grants: </a:t>
            </a:r>
            <a:r>
              <a:rPr lang="en-US" sz="1800" dirty="0">
                <a:solidFill>
                  <a:prstClr val="black"/>
                </a:solidFill>
              </a:rPr>
              <a:t>usually based on </a:t>
            </a:r>
            <a:r>
              <a:rPr lang="en-US" sz="1800" u="sng" dirty="0">
                <a:solidFill>
                  <a:prstClr val="black"/>
                </a:solidFill>
              </a:rPr>
              <a:t>financial need</a:t>
            </a:r>
            <a:endParaRPr lang="en-US" sz="1800" b="1" u="sng" dirty="0">
              <a:solidFill>
                <a:srgbClr val="FF0000"/>
              </a:solidFill>
            </a:endParaRPr>
          </a:p>
          <a:p>
            <a:pPr marL="0" indent="0">
              <a:buClr>
                <a:srgbClr val="00B0F0"/>
              </a:buClr>
              <a:buNone/>
            </a:pPr>
            <a:endParaRPr lang="en-US" sz="700" dirty="0"/>
          </a:p>
          <a:p>
            <a:pPr>
              <a:buClr>
                <a:srgbClr val="00B0F0"/>
              </a:buClr>
              <a:buFont typeface="Wingdings" pitchFamily="2" charset="2"/>
              <a:buChar char="Ø"/>
            </a:pPr>
            <a:endParaRPr lang="en-US" sz="2000" b="1" u="sng" dirty="0"/>
          </a:p>
          <a:p>
            <a:pPr>
              <a:buClr>
                <a:srgbClr val="00B0F0"/>
              </a:buClr>
              <a:buFont typeface="Wingdings" pitchFamily="2" charset="2"/>
              <a:buChar char="Ø"/>
            </a:pPr>
            <a:r>
              <a:rPr lang="en-US" sz="2000" b="1" u="sng" dirty="0"/>
              <a:t>SELF HELP AID</a:t>
            </a:r>
            <a:r>
              <a:rPr lang="en-US" sz="1600" b="1" u="sng" dirty="0"/>
              <a:t>:</a:t>
            </a:r>
            <a:r>
              <a:rPr lang="en-US" sz="1600" b="1" dirty="0"/>
              <a:t>   </a:t>
            </a:r>
            <a:r>
              <a:rPr lang="en-US" sz="1800" b="1" dirty="0"/>
              <a:t>Loans, Work Programs, Savings</a:t>
            </a:r>
          </a:p>
          <a:p>
            <a:pPr lvl="1">
              <a:buClr>
                <a:srgbClr val="00B0F0"/>
              </a:buClr>
              <a:buFont typeface="Wingdings" pitchFamily="2" charset="2"/>
              <a:buChar char="Ø"/>
            </a:pPr>
            <a:r>
              <a:rPr lang="en-US" sz="1800" b="1" dirty="0"/>
              <a:t>Work Study: </a:t>
            </a:r>
            <a:r>
              <a:rPr lang="en-US" sz="1800" dirty="0">
                <a:solidFill>
                  <a:prstClr val="black"/>
                </a:solidFill>
              </a:rPr>
              <a:t>Student obtains job, often coordinated through the campus and/or State.</a:t>
            </a:r>
          </a:p>
          <a:p>
            <a:pPr lvl="2">
              <a:buClr>
                <a:srgbClr val="00B0F0"/>
              </a:buClr>
              <a:buFont typeface="Wingdings" pitchFamily="2" charset="2"/>
              <a:buChar char="Ø"/>
            </a:pPr>
            <a:r>
              <a:rPr lang="en-US" sz="1600" dirty="0">
                <a:solidFill>
                  <a:prstClr val="black"/>
                </a:solidFill>
              </a:rPr>
              <a:t>wages earned help cover cost of attendance</a:t>
            </a:r>
          </a:p>
          <a:p>
            <a:pPr lvl="2">
              <a:buClr>
                <a:srgbClr val="00B0F0"/>
              </a:buClr>
              <a:buFont typeface="Wingdings" pitchFamily="2" charset="2"/>
              <a:buChar char="Ø"/>
            </a:pPr>
            <a:r>
              <a:rPr lang="en-US" sz="1600" dirty="0">
                <a:solidFill>
                  <a:prstClr val="black"/>
                </a:solidFill>
              </a:rPr>
              <a:t>Not offered at all school</a:t>
            </a:r>
          </a:p>
          <a:p>
            <a:pPr lvl="1">
              <a:buClr>
                <a:srgbClr val="00B0F0"/>
              </a:buClr>
              <a:buFont typeface="Wingdings" pitchFamily="2" charset="2"/>
              <a:buChar char="Ø"/>
            </a:pPr>
            <a:r>
              <a:rPr lang="en-US" sz="1800" b="1" dirty="0"/>
              <a:t>Loans: </a:t>
            </a:r>
            <a:r>
              <a:rPr lang="en-US" sz="1800" dirty="0">
                <a:solidFill>
                  <a:prstClr val="black"/>
                </a:solidFill>
              </a:rPr>
              <a:t>Borrowed money that must be repaid </a:t>
            </a:r>
          </a:p>
          <a:p>
            <a:pPr marL="514350" marR="0" lvl="1" indent="0" algn="l" defTabSz="914400" rtl="0" eaLnBrk="1" fontAlgn="auto" latinLnBrk="0" hangingPunct="1">
              <a:lnSpc>
                <a:spcPct val="100000"/>
              </a:lnSpc>
              <a:spcBef>
                <a:spcPts val="0"/>
              </a:spcBef>
              <a:spcAft>
                <a:spcPts val="0"/>
              </a:spcAft>
              <a:buClr>
                <a:srgbClr val="00B0F0"/>
              </a:buClr>
              <a:buSzTx/>
              <a:buFontTx/>
              <a:buNone/>
              <a:tabLst/>
              <a:defRPr/>
            </a:pPr>
            <a:endParaRPr kumimoji="0" lang="en-US" sz="1800" b="1" i="0" u="none" strike="noStrike" kern="1200" cap="none" spc="0" normalizeH="0" baseline="0" noProof="0" dirty="0">
              <a:ln>
                <a:noFill/>
              </a:ln>
              <a:solidFill>
                <a:prstClr val="black"/>
              </a:solidFill>
              <a:effectLst/>
              <a:uLnTx/>
              <a:uFillTx/>
              <a:latin typeface="Arial"/>
              <a:ea typeface="+mn-ea"/>
              <a:cs typeface="+mn-cs"/>
            </a:endParaRPr>
          </a:p>
          <a:p>
            <a:pPr marL="114300" indent="0">
              <a:spcBef>
                <a:spcPts val="0"/>
              </a:spcBef>
              <a:spcAft>
                <a:spcPts val="0"/>
              </a:spcAft>
              <a:buClr>
                <a:srgbClr val="00B0F0"/>
              </a:buClr>
              <a:buNone/>
              <a:defRPr/>
            </a:pPr>
            <a:endParaRPr lang="en-US" sz="2200" b="1" dirty="0">
              <a:solidFill>
                <a:prstClr val="black"/>
              </a:solidFill>
              <a:latin typeface="Arial"/>
              <a:cs typeface="+mn-cs"/>
            </a:endParaRPr>
          </a:p>
          <a:p>
            <a:pPr marL="114300" indent="0">
              <a:spcBef>
                <a:spcPts val="0"/>
              </a:spcBef>
              <a:spcAft>
                <a:spcPts val="0"/>
              </a:spcAft>
              <a:buClr>
                <a:srgbClr val="00B0F0"/>
              </a:buClr>
              <a:buNone/>
              <a:defRPr/>
            </a:pPr>
            <a:r>
              <a:rPr kumimoji="0" lang="en-US" sz="2200" b="1" i="0" u="none" strike="noStrike" kern="1200" cap="none" spc="0" normalizeH="0" baseline="0" noProof="0" dirty="0">
                <a:ln>
                  <a:noFill/>
                </a:ln>
                <a:solidFill>
                  <a:prstClr val="black"/>
                </a:solidFill>
                <a:effectLst/>
                <a:uLnTx/>
                <a:uFillTx/>
                <a:latin typeface="Arial"/>
                <a:ea typeface="+mn-ea"/>
                <a:cs typeface="+mn-cs"/>
              </a:rPr>
              <a:t>Additional sources: </a:t>
            </a:r>
            <a:r>
              <a:rPr kumimoji="0" lang="en-US" sz="2200" b="0" i="0" u="none" strike="noStrike" kern="1200" cap="none" spc="0" normalizeH="0" baseline="0" noProof="0" dirty="0">
                <a:ln>
                  <a:noFill/>
                </a:ln>
                <a:solidFill>
                  <a:prstClr val="black"/>
                </a:solidFill>
                <a:effectLst/>
                <a:uLnTx/>
                <a:uFillTx/>
                <a:latin typeface="Arial"/>
                <a:ea typeface="+mn-ea"/>
                <a:cs typeface="+mn-cs"/>
              </a:rPr>
              <a:t>529 plans, tuition payment plans, savings, </a:t>
            </a:r>
            <a:r>
              <a:rPr kumimoji="0" lang="en-US" sz="2200" b="0" i="0" u="none" strike="noStrike" kern="1200" cap="none" spc="0" normalizeH="0" baseline="0" noProof="0" dirty="0" err="1">
                <a:ln>
                  <a:noFill/>
                </a:ln>
                <a:solidFill>
                  <a:prstClr val="black"/>
                </a:solidFill>
                <a:effectLst/>
                <a:uLnTx/>
                <a:uFillTx/>
                <a:latin typeface="Arial"/>
                <a:ea typeface="+mn-ea"/>
                <a:cs typeface="+mn-cs"/>
              </a:rPr>
              <a:t>etc</a:t>
            </a:r>
            <a:r>
              <a:rPr lang="en-US" sz="2200" dirty="0">
                <a:solidFill>
                  <a:prstClr val="black"/>
                </a:solidFill>
                <a:latin typeface="Arial"/>
                <a:cs typeface="+mn-cs"/>
              </a:rPr>
              <a:t>.</a:t>
            </a:r>
            <a:endParaRPr kumimoji="0" lang="en-US" sz="22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4" name="TextBox 3"/>
          <p:cNvSpPr txBox="1"/>
          <p:nvPr/>
        </p:nvSpPr>
        <p:spPr>
          <a:xfrm>
            <a:off x="7524206" y="-1142997"/>
            <a:ext cx="2819400" cy="307777"/>
          </a:xfrm>
          <a:prstGeom prst="rect">
            <a:avLst/>
          </a:prstGeom>
          <a:noFill/>
          <a:ln w="3175">
            <a:solidFill>
              <a:schemeClr val="bg1"/>
            </a:solidFill>
          </a:ln>
        </p:spPr>
        <p:txBody>
          <a:bodyPr wrap="square" rtlCol="0">
            <a:spAutoFit/>
          </a:bodyPr>
          <a:lstStyle/>
          <a:p>
            <a:pPr algn="ctr"/>
            <a:r>
              <a:rPr lang="en-US" sz="1400" dirty="0">
                <a:solidFill>
                  <a:prstClr val="white"/>
                </a:solidFill>
              </a:rPr>
              <a:t>Page 14; PA Student Aid Guide</a:t>
            </a:r>
          </a:p>
        </p:txBody>
      </p:sp>
    </p:spTree>
    <p:extLst>
      <p:ext uri="{BB962C8B-B14F-4D97-AF65-F5344CB8AC3E}">
        <p14:creationId xmlns:p14="http://schemas.microsoft.com/office/powerpoint/2010/main" val="1693620504"/>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pPr>
              <a:spcBef>
                <a:spcPts val="0"/>
              </a:spcBef>
              <a:defRPr/>
            </a:pPr>
            <a:br>
              <a:rPr lang="en-US" sz="3200" dirty="0">
                <a:solidFill>
                  <a:schemeClr val="bg1"/>
                </a:solidFill>
                <a:ea typeface="+mn-ea"/>
                <a:cs typeface="+mn-cs"/>
              </a:rPr>
            </a:br>
            <a:r>
              <a:rPr lang="en-US" sz="3600" dirty="0">
                <a:solidFill>
                  <a:schemeClr val="bg1"/>
                </a:solidFill>
                <a:ea typeface="+mn-ea"/>
                <a:cs typeface="+mn-cs"/>
              </a:rPr>
              <a:t>Sources of Aid</a:t>
            </a:r>
            <a:br>
              <a:rPr lang="en-US" sz="1800" u="sng" dirty="0">
                <a:solidFill>
                  <a:prstClr val="black"/>
                </a:solidFill>
                <a:latin typeface="Arial"/>
                <a:ea typeface="+mn-ea"/>
                <a:cs typeface="+mn-cs"/>
              </a:rPr>
            </a:br>
            <a:endParaRPr lang="en-US" sz="1600" dirty="0"/>
          </a:p>
        </p:txBody>
      </p:sp>
      <p:graphicFrame>
        <p:nvGraphicFramePr>
          <p:cNvPr id="18" name="Diagram 17">
            <a:extLst>
              <a:ext uri="{FF2B5EF4-FFF2-40B4-BE49-F238E27FC236}">
                <a16:creationId xmlns:a16="http://schemas.microsoft.com/office/drawing/2014/main" id="{D2E9DE8B-8F57-4F4C-875B-904B35FCB4EA}"/>
              </a:ext>
            </a:extLst>
          </p:cNvPr>
          <p:cNvGraphicFramePr/>
          <p:nvPr>
            <p:extLst>
              <p:ext uri="{D42A27DB-BD31-4B8C-83A1-F6EECF244321}">
                <p14:modId xmlns:p14="http://schemas.microsoft.com/office/powerpoint/2010/main" val="1145890319"/>
              </p:ext>
            </p:extLst>
          </p:nvPr>
        </p:nvGraphicFramePr>
        <p:xfrm>
          <a:off x="700391" y="1712067"/>
          <a:ext cx="10865795" cy="4717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28448"/>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E6D2C7F-EE32-472B-896A-50209E8AD9F2}"/>
              </a:ext>
            </a:extLst>
          </p:cNvPr>
          <p:cNvGraphicFramePr>
            <a:graphicFrameLocks noGrp="1"/>
          </p:cNvGraphicFramePr>
          <p:nvPr>
            <p:ph idx="4294967295"/>
            <p:extLst>
              <p:ext uri="{D42A27DB-BD31-4B8C-83A1-F6EECF244321}">
                <p14:modId xmlns:p14="http://schemas.microsoft.com/office/powerpoint/2010/main" val="966581510"/>
              </p:ext>
            </p:extLst>
          </p:nvPr>
        </p:nvGraphicFramePr>
        <p:xfrm>
          <a:off x="609600" y="1545336"/>
          <a:ext cx="11379200" cy="4931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a:spLocks noGrp="1"/>
          </p:cNvSpPr>
          <p:nvPr>
            <p:ph type="title"/>
          </p:nvPr>
        </p:nvSpPr>
        <p:spPr>
          <a:prstGeom prst="rect">
            <a:avLst/>
          </a:prstGeom>
        </p:spPr>
        <p:txBody>
          <a:bodyPr/>
          <a:lstStyle/>
          <a:p>
            <a:r>
              <a:rPr lang="en-US" dirty="0"/>
              <a:t>Scholarships</a:t>
            </a:r>
          </a:p>
        </p:txBody>
      </p:sp>
      <p:sp>
        <p:nvSpPr>
          <p:cNvPr id="2" name="Slide Number Placeholder 1">
            <a:extLst>
              <a:ext uri="{FF2B5EF4-FFF2-40B4-BE49-F238E27FC236}">
                <a16:creationId xmlns:a16="http://schemas.microsoft.com/office/drawing/2014/main" id="{F9E7EABE-967F-7744-A590-B96ADEE1DD73}"/>
              </a:ext>
            </a:extLst>
          </p:cNvPr>
          <p:cNvSpPr>
            <a:spLocks noGrp="1"/>
          </p:cNvSpPr>
          <p:nvPr>
            <p:ph type="sldNum" sz="quarter" idx="12"/>
          </p:nvPr>
        </p:nvSpPr>
        <p:spPr/>
        <p:txBody>
          <a:bodyPr/>
          <a:lstStyle/>
          <a:p>
            <a:fld id="{3ECAA9F2-51A7-FA4F-B019-4D81CA3B727C}" type="slidenum">
              <a:rPr lang="en-US" smtClean="0"/>
              <a:pPr/>
              <a:t>12</a:t>
            </a:fld>
            <a:endParaRPr lang="en-US" dirty="0"/>
          </a:p>
        </p:txBody>
      </p:sp>
    </p:spTree>
    <p:extLst>
      <p:ext uri="{BB962C8B-B14F-4D97-AF65-F5344CB8AC3E}">
        <p14:creationId xmlns:p14="http://schemas.microsoft.com/office/powerpoint/2010/main" val="558703160"/>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nSpc>
                <a:spcPct val="100000"/>
              </a:lnSpc>
            </a:pPr>
            <a:r>
              <a:rPr lang="en-US" dirty="0"/>
              <a:t>Scholarship Search</a:t>
            </a:r>
            <a:endParaRPr lang="en-US" sz="2700" dirty="0">
              <a:solidFill>
                <a:schemeClr val="bg1"/>
              </a:solidFill>
            </a:endParaRPr>
          </a:p>
        </p:txBody>
      </p:sp>
      <p:sp>
        <p:nvSpPr>
          <p:cNvPr id="5" name="Rectangle 4"/>
          <p:cNvSpPr/>
          <p:nvPr/>
        </p:nvSpPr>
        <p:spPr>
          <a:xfrm>
            <a:off x="8775192" y="1380744"/>
            <a:ext cx="3352800" cy="5477256"/>
          </a:xfrm>
          <a:prstGeom prst="rect">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Content Placeholder 11">
            <a:extLst>
              <a:ext uri="{FF2B5EF4-FFF2-40B4-BE49-F238E27FC236}">
                <a16:creationId xmlns:a16="http://schemas.microsoft.com/office/drawing/2014/main" id="{EC41D300-BDAA-4161-ACB4-FB8ED4D8F810}"/>
              </a:ext>
            </a:extLst>
          </p:cNvPr>
          <p:cNvSpPr txBox="1">
            <a:spLocks/>
          </p:cNvSpPr>
          <p:nvPr/>
        </p:nvSpPr>
        <p:spPr>
          <a:xfrm>
            <a:off x="8851392" y="1501853"/>
            <a:ext cx="3276600" cy="512261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400"/>
              </a:spcBef>
              <a:spcAft>
                <a:spcPts val="400"/>
              </a:spcAft>
              <a:buClr>
                <a:schemeClr val="bg1"/>
              </a:buClr>
              <a:buFont typeface="Wingdings" charset="2"/>
              <a:buChar char="ü"/>
            </a:pPr>
            <a:r>
              <a:rPr lang="en-US" sz="1600" b="1" dirty="0">
                <a:solidFill>
                  <a:schemeClr val="bg1"/>
                </a:solidFill>
              </a:rPr>
              <a:t>FastWeb.com</a:t>
            </a:r>
          </a:p>
          <a:p>
            <a:pPr>
              <a:lnSpc>
                <a:spcPct val="90000"/>
              </a:lnSpc>
              <a:spcBef>
                <a:spcPts val="400"/>
              </a:spcBef>
              <a:spcAft>
                <a:spcPts val="400"/>
              </a:spcAft>
              <a:buClr>
                <a:schemeClr val="bg1"/>
              </a:buClr>
              <a:buFont typeface="Wingdings" charset="2"/>
              <a:buChar char="ü"/>
            </a:pPr>
            <a:r>
              <a:rPr lang="en-US" sz="1600" b="1" dirty="0">
                <a:solidFill>
                  <a:schemeClr val="bg1"/>
                </a:solidFill>
              </a:rPr>
              <a:t>Www.sacfoundation.com</a:t>
            </a:r>
          </a:p>
          <a:p>
            <a:pPr>
              <a:lnSpc>
                <a:spcPct val="90000"/>
              </a:lnSpc>
              <a:spcBef>
                <a:spcPts val="400"/>
              </a:spcBef>
              <a:spcAft>
                <a:spcPts val="400"/>
              </a:spcAft>
              <a:buClr>
                <a:schemeClr val="bg1"/>
              </a:buClr>
              <a:buFont typeface="Wingdings" charset="2"/>
              <a:buChar char="ü"/>
            </a:pPr>
            <a:r>
              <a:rPr lang="en-US" sz="1600" b="1" dirty="0">
                <a:solidFill>
                  <a:schemeClr val="bg1"/>
                </a:solidFill>
              </a:rPr>
              <a:t>Www.tfec.org</a:t>
            </a:r>
          </a:p>
          <a:p>
            <a:pPr>
              <a:lnSpc>
                <a:spcPct val="90000"/>
              </a:lnSpc>
              <a:spcBef>
                <a:spcPts val="400"/>
              </a:spcBef>
              <a:spcAft>
                <a:spcPts val="400"/>
              </a:spcAft>
              <a:buClr>
                <a:schemeClr val="bg1"/>
              </a:buClr>
              <a:buFont typeface="Wingdings" charset="2"/>
              <a:buChar char="ü"/>
            </a:pPr>
            <a:r>
              <a:rPr lang="en-US" sz="1600" b="1" dirty="0">
                <a:solidFill>
                  <a:schemeClr val="bg1"/>
                </a:solidFill>
              </a:rPr>
              <a:t>Chegg.com</a:t>
            </a:r>
          </a:p>
          <a:p>
            <a:pPr>
              <a:lnSpc>
                <a:spcPct val="90000"/>
              </a:lnSpc>
              <a:spcBef>
                <a:spcPts val="400"/>
              </a:spcBef>
              <a:spcAft>
                <a:spcPts val="400"/>
              </a:spcAft>
              <a:buClr>
                <a:schemeClr val="bg1"/>
              </a:buClr>
              <a:buFont typeface="Wingdings" charset="2"/>
              <a:buChar char="ü"/>
            </a:pPr>
            <a:r>
              <a:rPr lang="en-US" sz="1600" b="1" dirty="0">
                <a:solidFill>
                  <a:schemeClr val="bg1"/>
                </a:solidFill>
              </a:rPr>
              <a:t>FinAid.org</a:t>
            </a:r>
          </a:p>
          <a:p>
            <a:pPr>
              <a:lnSpc>
                <a:spcPct val="90000"/>
              </a:lnSpc>
              <a:spcBef>
                <a:spcPts val="400"/>
              </a:spcBef>
              <a:spcAft>
                <a:spcPts val="400"/>
              </a:spcAft>
              <a:buClr>
                <a:schemeClr val="bg1"/>
              </a:buClr>
              <a:buFont typeface="Wingdings" charset="2"/>
              <a:buChar char="ü"/>
            </a:pPr>
            <a:r>
              <a:rPr lang="en-US" sz="1600" b="1" dirty="0">
                <a:solidFill>
                  <a:schemeClr val="bg1"/>
                </a:solidFill>
              </a:rPr>
              <a:t>ScholarshipExperts.com</a:t>
            </a:r>
          </a:p>
          <a:p>
            <a:pPr>
              <a:lnSpc>
                <a:spcPct val="90000"/>
              </a:lnSpc>
              <a:spcBef>
                <a:spcPts val="400"/>
              </a:spcBef>
              <a:spcAft>
                <a:spcPts val="400"/>
              </a:spcAft>
              <a:buClr>
                <a:schemeClr val="bg1"/>
              </a:buClr>
              <a:buFont typeface="Wingdings" charset="2"/>
              <a:buChar char="ü"/>
            </a:pPr>
            <a:r>
              <a:rPr lang="en-US" sz="1600" b="1" dirty="0">
                <a:solidFill>
                  <a:schemeClr val="bg1"/>
                </a:solidFill>
              </a:rPr>
              <a:t>Scholarships.com</a:t>
            </a:r>
          </a:p>
          <a:p>
            <a:pPr>
              <a:lnSpc>
                <a:spcPct val="90000"/>
              </a:lnSpc>
              <a:spcBef>
                <a:spcPts val="400"/>
              </a:spcBef>
              <a:spcAft>
                <a:spcPts val="400"/>
              </a:spcAft>
              <a:buClr>
                <a:schemeClr val="bg1"/>
              </a:buClr>
              <a:buFont typeface="Wingdings" charset="2"/>
              <a:buChar char="ü"/>
            </a:pPr>
            <a:r>
              <a:rPr lang="en-US" sz="1600" b="1" dirty="0">
                <a:solidFill>
                  <a:schemeClr val="bg1"/>
                </a:solidFill>
              </a:rPr>
              <a:t>Scholarship-Page.com</a:t>
            </a:r>
          </a:p>
          <a:p>
            <a:pPr>
              <a:lnSpc>
                <a:spcPct val="90000"/>
              </a:lnSpc>
              <a:spcBef>
                <a:spcPts val="400"/>
              </a:spcBef>
              <a:spcAft>
                <a:spcPts val="400"/>
              </a:spcAft>
              <a:buClr>
                <a:schemeClr val="bg1"/>
              </a:buClr>
              <a:buFont typeface="Wingdings" charset="2"/>
              <a:buChar char="ü"/>
            </a:pPr>
            <a:r>
              <a:rPr lang="en-US" sz="1400" b="1" dirty="0">
                <a:solidFill>
                  <a:schemeClr val="bg1"/>
                </a:solidFill>
              </a:rPr>
              <a:t>DoSomething.org/Scholarships</a:t>
            </a:r>
          </a:p>
          <a:p>
            <a:pPr>
              <a:lnSpc>
                <a:spcPct val="90000"/>
              </a:lnSpc>
              <a:spcBef>
                <a:spcPts val="400"/>
              </a:spcBef>
              <a:spcAft>
                <a:spcPts val="400"/>
              </a:spcAft>
              <a:buClr>
                <a:schemeClr val="bg1"/>
              </a:buClr>
              <a:buFont typeface="Wingdings" charset="2"/>
              <a:buChar char="ü"/>
            </a:pPr>
            <a:r>
              <a:rPr lang="en-US" sz="1600" b="1" dirty="0">
                <a:solidFill>
                  <a:schemeClr val="bg1"/>
                </a:solidFill>
              </a:rPr>
              <a:t>Colleges.Niche.com</a:t>
            </a:r>
          </a:p>
          <a:p>
            <a:pPr>
              <a:lnSpc>
                <a:spcPct val="90000"/>
              </a:lnSpc>
              <a:spcBef>
                <a:spcPts val="400"/>
              </a:spcBef>
              <a:spcAft>
                <a:spcPts val="400"/>
              </a:spcAft>
              <a:buClr>
                <a:schemeClr val="bg1"/>
              </a:buClr>
              <a:buFont typeface="Wingdings" charset="2"/>
              <a:buChar char="ü"/>
            </a:pPr>
            <a:r>
              <a:rPr lang="en-US" sz="1600" b="1" dirty="0">
                <a:solidFill>
                  <a:schemeClr val="bg1"/>
                </a:solidFill>
              </a:rPr>
              <a:t>StudentScholarships.org</a:t>
            </a:r>
          </a:p>
          <a:p>
            <a:pPr>
              <a:lnSpc>
                <a:spcPct val="90000"/>
              </a:lnSpc>
              <a:spcBef>
                <a:spcPts val="400"/>
              </a:spcBef>
              <a:spcAft>
                <a:spcPts val="400"/>
              </a:spcAft>
              <a:buClr>
                <a:schemeClr val="bg1"/>
              </a:buClr>
              <a:buFont typeface="Wingdings" charset="2"/>
              <a:buChar char="ü"/>
            </a:pPr>
            <a:r>
              <a:rPr lang="en-US" sz="1600" b="1" dirty="0">
                <a:solidFill>
                  <a:schemeClr val="bg1"/>
                </a:solidFill>
              </a:rPr>
              <a:t>BigFuture.Collegeboard.org</a:t>
            </a:r>
          </a:p>
          <a:p>
            <a:pPr>
              <a:lnSpc>
                <a:spcPct val="90000"/>
              </a:lnSpc>
              <a:spcBef>
                <a:spcPts val="400"/>
              </a:spcBef>
              <a:spcAft>
                <a:spcPts val="400"/>
              </a:spcAft>
              <a:buClr>
                <a:schemeClr val="bg1"/>
              </a:buClr>
              <a:buFont typeface="Wingdings" charset="2"/>
              <a:buChar char="ü"/>
            </a:pPr>
            <a:r>
              <a:rPr lang="en-US" sz="1600" b="1" dirty="0">
                <a:solidFill>
                  <a:schemeClr val="bg1"/>
                </a:solidFill>
              </a:rPr>
              <a:t>CollegeAnswer.com</a:t>
            </a:r>
          </a:p>
          <a:p>
            <a:pPr>
              <a:lnSpc>
                <a:spcPct val="90000"/>
              </a:lnSpc>
              <a:spcBef>
                <a:spcPts val="400"/>
              </a:spcBef>
              <a:spcAft>
                <a:spcPts val="400"/>
              </a:spcAft>
              <a:buClr>
                <a:schemeClr val="bg1"/>
              </a:buClr>
              <a:buFont typeface="Wingdings" charset="2"/>
              <a:buChar char="ü"/>
            </a:pPr>
            <a:r>
              <a:rPr lang="en-US" sz="1600" b="1" dirty="0">
                <a:solidFill>
                  <a:schemeClr val="bg1"/>
                </a:solidFill>
              </a:rPr>
              <a:t>CollegeNet.com</a:t>
            </a:r>
          </a:p>
          <a:p>
            <a:pPr>
              <a:lnSpc>
                <a:spcPct val="90000"/>
              </a:lnSpc>
              <a:spcBef>
                <a:spcPts val="400"/>
              </a:spcBef>
              <a:spcAft>
                <a:spcPts val="400"/>
              </a:spcAft>
              <a:buClr>
                <a:schemeClr val="bg1"/>
              </a:buClr>
              <a:buFont typeface="Wingdings" charset="2"/>
              <a:buChar char="ü"/>
            </a:pPr>
            <a:r>
              <a:rPr lang="en-US" sz="1600" b="1" dirty="0">
                <a:solidFill>
                  <a:schemeClr val="bg1"/>
                </a:solidFill>
              </a:rPr>
              <a:t>MeritAid.com</a:t>
            </a:r>
          </a:p>
          <a:p>
            <a:pPr>
              <a:lnSpc>
                <a:spcPct val="90000"/>
              </a:lnSpc>
              <a:spcBef>
                <a:spcPts val="400"/>
              </a:spcBef>
              <a:spcAft>
                <a:spcPts val="400"/>
              </a:spcAft>
              <a:buClr>
                <a:schemeClr val="bg1"/>
              </a:buClr>
              <a:buFont typeface="Wingdings" charset="2"/>
              <a:buChar char="ü"/>
            </a:pPr>
            <a:r>
              <a:rPr lang="en-US" sz="1600" b="1" dirty="0">
                <a:solidFill>
                  <a:schemeClr val="bg1"/>
                </a:solidFill>
              </a:rPr>
              <a:t>MORE….</a:t>
            </a:r>
          </a:p>
        </p:txBody>
      </p:sp>
      <p:sp>
        <p:nvSpPr>
          <p:cNvPr id="6" name="Content Placeholder 2">
            <a:extLst>
              <a:ext uri="{FF2B5EF4-FFF2-40B4-BE49-F238E27FC236}">
                <a16:creationId xmlns:a16="http://schemas.microsoft.com/office/drawing/2014/main" id="{85C597AC-2698-201C-F144-1398110800C4}"/>
              </a:ext>
            </a:extLst>
          </p:cNvPr>
          <p:cNvSpPr>
            <a:spLocks noGrp="1"/>
          </p:cNvSpPr>
          <p:nvPr>
            <p:ph idx="1"/>
          </p:nvPr>
        </p:nvSpPr>
        <p:spPr>
          <a:xfrm>
            <a:off x="447471" y="2181259"/>
            <a:ext cx="7509753" cy="3519150"/>
          </a:xfrm>
          <a:prstGeom prst="rect">
            <a:avLst/>
          </a:prstGeom>
        </p:spPr>
        <p:txBody>
          <a:bodyPr>
            <a:normAutofit/>
          </a:bodyPr>
          <a:lstStyle/>
          <a:p>
            <a:pPr>
              <a:buClr>
                <a:srgbClr val="00C4D7"/>
              </a:buClr>
            </a:pPr>
            <a:r>
              <a:rPr lang="en-US" dirty="0"/>
              <a:t>Start early and search often</a:t>
            </a:r>
          </a:p>
          <a:p>
            <a:pPr>
              <a:buClr>
                <a:srgbClr val="00C4D7"/>
              </a:buClr>
            </a:pPr>
            <a:r>
              <a:rPr lang="en-US" dirty="0"/>
              <a:t>Use </a:t>
            </a:r>
            <a:r>
              <a:rPr lang="en-US" b="1" dirty="0">
                <a:solidFill>
                  <a:srgbClr val="74278F"/>
                </a:solidFill>
              </a:rPr>
              <a:t>FREE</a:t>
            </a:r>
            <a:r>
              <a:rPr lang="en-US" dirty="0"/>
              <a:t> scholarship search sites</a:t>
            </a:r>
          </a:p>
          <a:p>
            <a:pPr>
              <a:buClr>
                <a:srgbClr val="00C4D7"/>
              </a:buClr>
            </a:pPr>
            <a:r>
              <a:rPr lang="en-US" dirty="0"/>
              <a:t>Don’t ignore scholarships with </a:t>
            </a:r>
            <a:br>
              <a:rPr lang="en-US" dirty="0"/>
            </a:br>
            <a:r>
              <a:rPr lang="en-US" dirty="0"/>
              <a:t>smaller award amounts</a:t>
            </a:r>
          </a:p>
          <a:p>
            <a:pPr>
              <a:buClr>
                <a:srgbClr val="00C4D7"/>
              </a:buClr>
            </a:pPr>
            <a:r>
              <a:rPr lang="en-US" dirty="0"/>
              <a:t>Search for scholarships every year</a:t>
            </a:r>
          </a:p>
          <a:p>
            <a:pPr>
              <a:buClr>
                <a:srgbClr val="00C4D7"/>
              </a:buClr>
            </a:pPr>
            <a:r>
              <a:rPr lang="en-US" dirty="0"/>
              <a:t>Pay attention to deadlines!</a:t>
            </a:r>
          </a:p>
        </p:txBody>
      </p:sp>
      <p:sp>
        <p:nvSpPr>
          <p:cNvPr id="9" name="Arrow: Right 8">
            <a:extLst>
              <a:ext uri="{FF2B5EF4-FFF2-40B4-BE49-F238E27FC236}">
                <a16:creationId xmlns:a16="http://schemas.microsoft.com/office/drawing/2014/main" id="{D25D8BC4-FBDF-DDA4-A788-D1A2B3B5CE25}"/>
              </a:ext>
            </a:extLst>
          </p:cNvPr>
          <p:cNvSpPr/>
          <p:nvPr/>
        </p:nvSpPr>
        <p:spPr>
          <a:xfrm rot="21102919">
            <a:off x="6721813" y="2791838"/>
            <a:ext cx="1741251" cy="204281"/>
          </a:xfrm>
          <a:prstGeom prst="rightArrow">
            <a:avLst/>
          </a:prstGeom>
          <a:solidFill>
            <a:srgbClr val="EC73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6859588"/>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826EC-8B4B-4DF0-A6A3-EF3B9138BC5F}"/>
              </a:ext>
            </a:extLst>
          </p:cNvPr>
          <p:cNvSpPr>
            <a:spLocks noGrp="1"/>
          </p:cNvSpPr>
          <p:nvPr>
            <p:ph type="title"/>
          </p:nvPr>
        </p:nvSpPr>
        <p:spPr/>
        <p:txBody>
          <a:bodyPr/>
          <a:lstStyle/>
          <a:p>
            <a:r>
              <a:rPr lang="en-US" dirty="0"/>
              <a:t>Federal Student Aid Programs</a:t>
            </a:r>
            <a:endParaRPr lang="en-US" sz="2400" dirty="0"/>
          </a:p>
        </p:txBody>
      </p:sp>
      <p:sp>
        <p:nvSpPr>
          <p:cNvPr id="3" name="Slide Number Placeholder 2">
            <a:extLst>
              <a:ext uri="{FF2B5EF4-FFF2-40B4-BE49-F238E27FC236}">
                <a16:creationId xmlns:a16="http://schemas.microsoft.com/office/drawing/2014/main" id="{F040440C-2562-4188-B677-4065A5B9FC67}"/>
              </a:ext>
            </a:extLst>
          </p:cNvPr>
          <p:cNvSpPr>
            <a:spLocks noGrp="1"/>
          </p:cNvSpPr>
          <p:nvPr>
            <p:ph type="sldNum" sz="quarter" idx="12"/>
          </p:nvPr>
        </p:nvSpPr>
        <p:spPr/>
        <p:txBody>
          <a:bodyPr/>
          <a:lstStyle/>
          <a:p>
            <a:fld id="{3ECAA9F2-51A7-FA4F-B019-4D81CA3B727C}" type="slidenum">
              <a:rPr lang="en-US">
                <a:latin typeface="Arial"/>
              </a:rPr>
              <a:pPr/>
              <a:t>14</a:t>
            </a:fld>
            <a:endParaRPr lang="en-US" dirty="0">
              <a:latin typeface="Arial"/>
            </a:endParaRPr>
          </a:p>
        </p:txBody>
      </p:sp>
      <p:graphicFrame>
        <p:nvGraphicFramePr>
          <p:cNvPr id="6" name="Table 7">
            <a:extLst>
              <a:ext uri="{FF2B5EF4-FFF2-40B4-BE49-F238E27FC236}">
                <a16:creationId xmlns:a16="http://schemas.microsoft.com/office/drawing/2014/main" id="{1E9E73D5-715E-436E-BB20-FBD1FE50C57C}"/>
              </a:ext>
            </a:extLst>
          </p:cNvPr>
          <p:cNvGraphicFramePr>
            <a:graphicFrameLocks noGrp="1"/>
          </p:cNvGraphicFramePr>
          <p:nvPr>
            <p:extLst>
              <p:ext uri="{D42A27DB-BD31-4B8C-83A1-F6EECF244321}">
                <p14:modId xmlns:p14="http://schemas.microsoft.com/office/powerpoint/2010/main" val="2916170341"/>
              </p:ext>
            </p:extLst>
          </p:nvPr>
        </p:nvGraphicFramePr>
        <p:xfrm>
          <a:off x="609600" y="1572551"/>
          <a:ext cx="11122152" cy="4674145"/>
        </p:xfrm>
        <a:graphic>
          <a:graphicData uri="http://schemas.openxmlformats.org/drawingml/2006/table">
            <a:tbl>
              <a:tblPr firstRow="1" bandRow="1"/>
              <a:tblGrid>
                <a:gridCol w="3707384">
                  <a:extLst>
                    <a:ext uri="{9D8B030D-6E8A-4147-A177-3AD203B41FA5}">
                      <a16:colId xmlns:a16="http://schemas.microsoft.com/office/drawing/2014/main" val="2610658759"/>
                    </a:ext>
                  </a:extLst>
                </a:gridCol>
                <a:gridCol w="5179486">
                  <a:extLst>
                    <a:ext uri="{9D8B030D-6E8A-4147-A177-3AD203B41FA5}">
                      <a16:colId xmlns:a16="http://schemas.microsoft.com/office/drawing/2014/main" val="2119023237"/>
                    </a:ext>
                  </a:extLst>
                </a:gridCol>
                <a:gridCol w="2235282">
                  <a:extLst>
                    <a:ext uri="{9D8B030D-6E8A-4147-A177-3AD203B41FA5}">
                      <a16:colId xmlns:a16="http://schemas.microsoft.com/office/drawing/2014/main" val="3240820401"/>
                    </a:ext>
                  </a:extLst>
                </a:gridCol>
              </a:tblGrid>
              <a:tr h="545353">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r>
                        <a:rPr lang="en-US" sz="1400" dirty="0"/>
                        <a:t>Federal Program</a:t>
                      </a:r>
                    </a:p>
                  </a:txBody>
                  <a:tcPr marL="68580" marR="68580" marT="34290" marB="342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67A0"/>
                    </a:solidFill>
                  </a:tcPr>
                </a:tc>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r>
                        <a:rPr lang="en-US" sz="1400" dirty="0"/>
                        <a:t>Program Details</a:t>
                      </a:r>
                    </a:p>
                  </a:txBody>
                  <a:tcPr marL="68580" marR="68580" marT="34290" marB="342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67A0"/>
                    </a:solidFill>
                  </a:tcPr>
                </a:tc>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r>
                        <a:rPr lang="en-US" sz="1400" dirty="0"/>
                        <a:t>Annual Max </a:t>
                      </a:r>
                    </a:p>
                    <a:p>
                      <a:r>
                        <a:rPr lang="en-US" sz="1400" dirty="0"/>
                        <a:t>Award *</a:t>
                      </a:r>
                    </a:p>
                  </a:txBody>
                  <a:tcPr marL="68580" marR="68580" marT="34290" marB="342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67A0"/>
                    </a:solidFill>
                  </a:tcPr>
                </a:tc>
                <a:extLst>
                  <a:ext uri="{0D108BD9-81ED-4DB2-BD59-A6C34878D82A}">
                    <a16:rowId xmlns:a16="http://schemas.microsoft.com/office/drawing/2014/main" val="2573158308"/>
                  </a:ext>
                </a:extLst>
              </a:tr>
              <a:tr h="545353">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Pell Grant</a:t>
                      </a:r>
                    </a:p>
                    <a:p>
                      <a:endParaRPr lang="en-US" sz="1100" dirty="0"/>
                    </a:p>
                  </a:txBody>
                  <a:tcPr marL="68580" marR="68580" marT="34290" marB="3429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Awarded to undergraduate students who demonstrate financial need</a:t>
                      </a:r>
                    </a:p>
                  </a:txBody>
                  <a:tcPr marL="68580" marR="68580" marT="34290" marB="3429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$7,395</a:t>
                      </a:r>
                    </a:p>
                  </a:txBody>
                  <a:tcPr marL="68580" marR="68580" marT="34290" marB="3429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extLst>
                  <a:ext uri="{0D108BD9-81ED-4DB2-BD59-A6C34878D82A}">
                    <a16:rowId xmlns:a16="http://schemas.microsoft.com/office/drawing/2014/main" val="3449601403"/>
                  </a:ext>
                </a:extLst>
              </a:tr>
              <a:tr h="580117">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Federal Supplemental Educational Opportunity Grant</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Awarded to undergraduate students who demonstrate exceptional financial need</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$4,000</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extLst>
                  <a:ext uri="{0D108BD9-81ED-4DB2-BD59-A6C34878D82A}">
                    <a16:rowId xmlns:a16="http://schemas.microsoft.com/office/drawing/2014/main" val="2797882402"/>
                  </a:ext>
                </a:extLst>
              </a:tr>
              <a:tr h="603925">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Federal Work-Study </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b="0" i="0" kern="1200" dirty="0">
                          <a:solidFill>
                            <a:schemeClr val="dk1"/>
                          </a:solidFill>
                          <a:effectLst/>
                          <a:latin typeface="+mn-lt"/>
                          <a:ea typeface="+mn-ea"/>
                          <a:cs typeface="+mn-cs"/>
                        </a:rPr>
                        <a:t>Provides jobs for students with financial need, to earn money to help pay school expenses</a:t>
                      </a:r>
                      <a:endParaRPr lang="en-US" sz="1400" dirty="0"/>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Determined by School</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extLst>
                  <a:ext uri="{0D108BD9-81ED-4DB2-BD59-A6C34878D82A}">
                    <a16:rowId xmlns:a16="http://schemas.microsoft.com/office/drawing/2014/main" val="331187452"/>
                  </a:ext>
                </a:extLst>
              </a:tr>
              <a:tr h="1015197">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TEACH</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For students who are enrolled in programs designed to prepare them to teach in a high-need field at the elementary or secondary school level</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endParaRPr lang="en-US" sz="1400" dirty="0"/>
                    </a:p>
                    <a:p>
                      <a:r>
                        <a:rPr lang="en-US" sz="1400" dirty="0"/>
                        <a:t>$3,772</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extLst>
                  <a:ext uri="{0D108BD9-81ED-4DB2-BD59-A6C34878D82A}">
                    <a16:rowId xmlns:a16="http://schemas.microsoft.com/office/drawing/2014/main" val="1278109153"/>
                  </a:ext>
                </a:extLst>
              </a:tr>
              <a:tr h="603925">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Direct Loan</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Federal student loan to help cover school expenses (must be repaid)</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b="0" i="0" kern="1200" dirty="0">
                          <a:solidFill>
                            <a:schemeClr val="dk1"/>
                          </a:solidFill>
                          <a:effectLst/>
                          <a:latin typeface="+mn-lt"/>
                          <a:ea typeface="+mn-ea"/>
                          <a:cs typeface="+mn-cs"/>
                        </a:rPr>
                        <a:t>Ranges from $5,500 to $12,500 per year</a:t>
                      </a:r>
                      <a:endParaRPr lang="en-US" sz="1400" dirty="0"/>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extLst>
                  <a:ext uri="{0D108BD9-81ED-4DB2-BD59-A6C34878D82A}">
                    <a16:rowId xmlns:a16="http://schemas.microsoft.com/office/drawing/2014/main" val="3686544062"/>
                  </a:ext>
                </a:extLst>
              </a:tr>
              <a:tr h="780275">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Direct PLUS Loan</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Federal </a:t>
                      </a:r>
                      <a:r>
                        <a:rPr lang="en-US" sz="1400" u="sng" dirty="0"/>
                        <a:t>parent</a:t>
                      </a:r>
                      <a:r>
                        <a:rPr lang="en-US" sz="1400" dirty="0"/>
                        <a:t> student loan to help cover school expenses (must be repaid)</a:t>
                      </a:r>
                    </a:p>
                    <a:p>
                      <a:endParaRPr lang="en-US" sz="1400" dirty="0"/>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Up to max school costs minus other aid received</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extLst>
                  <a:ext uri="{0D108BD9-81ED-4DB2-BD59-A6C34878D82A}">
                    <a16:rowId xmlns:a16="http://schemas.microsoft.com/office/drawing/2014/main" val="3286679672"/>
                  </a:ext>
                </a:extLst>
              </a:tr>
            </a:tbl>
          </a:graphicData>
        </a:graphic>
      </p:graphicFrame>
      <p:sp>
        <p:nvSpPr>
          <p:cNvPr id="5" name="Explosion: 14 Points 4">
            <a:extLst>
              <a:ext uri="{FF2B5EF4-FFF2-40B4-BE49-F238E27FC236}">
                <a16:creationId xmlns:a16="http://schemas.microsoft.com/office/drawing/2014/main" id="{DAF15341-03CA-4C26-A62D-DD0E6C86D2DF}"/>
              </a:ext>
            </a:extLst>
          </p:cNvPr>
          <p:cNvSpPr/>
          <p:nvPr/>
        </p:nvSpPr>
        <p:spPr>
          <a:xfrm>
            <a:off x="8229600" y="114300"/>
            <a:ext cx="2209800" cy="1676400"/>
          </a:xfrm>
          <a:prstGeom prst="irregularSeal2">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7" name="TextBox 6">
            <a:extLst>
              <a:ext uri="{FF2B5EF4-FFF2-40B4-BE49-F238E27FC236}">
                <a16:creationId xmlns:a16="http://schemas.microsoft.com/office/drawing/2014/main" id="{F04D4BEF-C4C8-4F39-9096-324448A28538}"/>
              </a:ext>
            </a:extLst>
          </p:cNvPr>
          <p:cNvSpPr txBox="1"/>
          <p:nvPr/>
        </p:nvSpPr>
        <p:spPr>
          <a:xfrm>
            <a:off x="8614299" y="733273"/>
            <a:ext cx="1440402" cy="523220"/>
          </a:xfrm>
          <a:prstGeom prst="rect">
            <a:avLst/>
          </a:prstGeom>
          <a:noFill/>
        </p:spPr>
        <p:txBody>
          <a:bodyPr wrap="square" rtlCol="0">
            <a:spAutoFit/>
          </a:bodyPr>
          <a:lstStyle/>
          <a:p>
            <a:r>
              <a:rPr lang="en-US" sz="1400" dirty="0">
                <a:solidFill>
                  <a:prstClr val="white"/>
                </a:solidFill>
                <a:latin typeface="Arial"/>
              </a:rPr>
              <a:t>MUST SUBMIT FAFSA FORM</a:t>
            </a:r>
          </a:p>
        </p:txBody>
      </p:sp>
      <p:sp>
        <p:nvSpPr>
          <p:cNvPr id="8" name="TextBox 7">
            <a:extLst>
              <a:ext uri="{FF2B5EF4-FFF2-40B4-BE49-F238E27FC236}">
                <a16:creationId xmlns:a16="http://schemas.microsoft.com/office/drawing/2014/main" id="{FF6D0E84-2E02-4942-97F7-93028018D244}"/>
              </a:ext>
            </a:extLst>
          </p:cNvPr>
          <p:cNvSpPr txBox="1"/>
          <p:nvPr/>
        </p:nvSpPr>
        <p:spPr>
          <a:xfrm>
            <a:off x="2628900" y="6246697"/>
            <a:ext cx="6705600" cy="369332"/>
          </a:xfrm>
          <a:prstGeom prst="rect">
            <a:avLst/>
          </a:prstGeom>
          <a:noFill/>
        </p:spPr>
        <p:txBody>
          <a:bodyPr wrap="square">
            <a:spAutoFit/>
          </a:bodyPr>
          <a:lstStyle/>
          <a:p>
            <a:pPr algn="ctr"/>
            <a:r>
              <a:rPr lang="en-US" dirty="0">
                <a:solidFill>
                  <a:prstClr val="black"/>
                </a:solidFill>
                <a:latin typeface="Arial"/>
              </a:rPr>
              <a:t>Additional details: </a:t>
            </a:r>
            <a:r>
              <a:rPr lang="en-US" dirty="0">
                <a:solidFill>
                  <a:prstClr val="black"/>
                </a:solidFill>
                <a:latin typeface="Arial"/>
                <a:hlinkClick r:id="rId3"/>
              </a:rPr>
              <a:t>Studentaid.gov</a:t>
            </a:r>
            <a:r>
              <a:rPr lang="en-US" dirty="0">
                <a:solidFill>
                  <a:prstClr val="black"/>
                </a:solidFill>
                <a:latin typeface="Arial"/>
              </a:rPr>
              <a:t> &amp; SAG p11</a:t>
            </a:r>
          </a:p>
        </p:txBody>
      </p:sp>
    </p:spTree>
    <p:extLst>
      <p:ext uri="{BB962C8B-B14F-4D97-AF65-F5344CB8AC3E}">
        <p14:creationId xmlns:p14="http://schemas.microsoft.com/office/powerpoint/2010/main" val="1016658309"/>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Pennsylvania State Grant</a:t>
            </a:r>
            <a:endParaRPr lang="en-US" baseline="30000" dirty="0"/>
          </a:p>
        </p:txBody>
      </p:sp>
      <p:sp>
        <p:nvSpPr>
          <p:cNvPr id="6" name="Content Placeholder 1"/>
          <p:cNvSpPr>
            <a:spLocks noGrp="1"/>
          </p:cNvSpPr>
          <p:nvPr>
            <p:ph idx="1"/>
          </p:nvPr>
        </p:nvSpPr>
        <p:spPr/>
        <p:txBody>
          <a:bodyPr>
            <a:noAutofit/>
          </a:bodyPr>
          <a:lstStyle/>
          <a:p>
            <a:pPr marL="114300" indent="0">
              <a:buClr>
                <a:srgbClr val="00B0F0"/>
              </a:buClr>
              <a:buNone/>
            </a:pPr>
            <a:r>
              <a:rPr lang="en-US" sz="2600" b="1" dirty="0"/>
              <a:t>PA State Grant:</a:t>
            </a:r>
            <a:r>
              <a:rPr lang="en-US" sz="2600" dirty="0"/>
              <a:t> 2023-24 max award $5,750</a:t>
            </a:r>
          </a:p>
          <a:p>
            <a:pPr marL="400050">
              <a:buClr>
                <a:srgbClr val="00B0F0"/>
              </a:buClr>
              <a:buFont typeface="Wingdings" panose="05000000000000000000" pitchFamily="2" charset="2"/>
              <a:buChar char="Ø"/>
            </a:pPr>
            <a:r>
              <a:rPr lang="en-US" sz="2000" dirty="0"/>
              <a:t>Awarded to eligible PA residents who demonstrate financial need</a:t>
            </a:r>
          </a:p>
          <a:p>
            <a:pPr marL="400050">
              <a:buClr>
                <a:srgbClr val="00B0F0"/>
              </a:buClr>
              <a:buFont typeface="Wingdings" panose="05000000000000000000" pitchFamily="2" charset="2"/>
              <a:buChar char="Ø"/>
            </a:pPr>
            <a:r>
              <a:rPr lang="en-US" sz="2000" dirty="0"/>
              <a:t>Required: approved school/ approved program of study </a:t>
            </a:r>
          </a:p>
          <a:p>
            <a:pPr marL="400050">
              <a:buClr>
                <a:srgbClr val="00B0F0"/>
              </a:buClr>
              <a:buFont typeface="Wingdings" panose="05000000000000000000" pitchFamily="2" charset="2"/>
              <a:buChar char="Ø"/>
            </a:pPr>
            <a:r>
              <a:rPr lang="en-US" sz="2000" dirty="0"/>
              <a:t>Out of State	schools in DE, MA, OH, WV, VT &amp; DC:  max $600</a:t>
            </a:r>
          </a:p>
          <a:p>
            <a:pPr marL="800100" lvl="1">
              <a:buClr>
                <a:srgbClr val="00B0F0"/>
              </a:buClr>
              <a:buFont typeface="Wingdings" panose="05000000000000000000" pitchFamily="2" charset="2"/>
              <a:buChar char="Ø"/>
            </a:pPr>
            <a:r>
              <a:rPr lang="en-US" sz="2000" dirty="0"/>
              <a:t>Veterans: up to $800</a:t>
            </a:r>
          </a:p>
          <a:p>
            <a:pPr marL="57150" indent="0">
              <a:buClr>
                <a:srgbClr val="00B0F0"/>
              </a:buClr>
              <a:buNone/>
            </a:pPr>
            <a:endParaRPr lang="en-US" sz="2000" dirty="0"/>
          </a:p>
          <a:p>
            <a:pPr marL="571500" lvl="1" indent="0">
              <a:buClr>
                <a:srgbClr val="00B0F0"/>
              </a:buClr>
              <a:buNone/>
            </a:pPr>
            <a:endParaRPr lang="en-US" sz="1400" b="1" u="sng" dirty="0"/>
          </a:p>
        </p:txBody>
      </p:sp>
      <p:graphicFrame>
        <p:nvGraphicFramePr>
          <p:cNvPr id="8" name="Table 7"/>
          <p:cNvGraphicFramePr>
            <a:graphicFrameLocks noGrp="1"/>
          </p:cNvGraphicFramePr>
          <p:nvPr>
            <p:extLst>
              <p:ext uri="{D42A27DB-BD31-4B8C-83A1-F6EECF244321}">
                <p14:modId xmlns:p14="http://schemas.microsoft.com/office/powerpoint/2010/main" val="949668688"/>
              </p:ext>
            </p:extLst>
          </p:nvPr>
        </p:nvGraphicFramePr>
        <p:xfrm>
          <a:off x="797668" y="4005092"/>
          <a:ext cx="10972800" cy="2683214"/>
        </p:xfrm>
        <a:graphic>
          <a:graphicData uri="http://schemas.openxmlformats.org/drawingml/2006/table">
            <a:tbl>
              <a:tblPr firstRow="1" bandRow="1">
                <a:tableStyleId>{00A15C55-8517-42AA-B614-E9B94910E393}</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793626">
                <a:tc>
                  <a:txBody>
                    <a:bodyPr/>
                    <a:lstStyle/>
                    <a:p>
                      <a:r>
                        <a:rPr lang="en-US" sz="1900" dirty="0"/>
                        <a:t>Cost Tier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299"/>
                    </a:solidFill>
                  </a:tcPr>
                </a:tc>
                <a:tc>
                  <a:txBody>
                    <a:bodyPr/>
                    <a:lstStyle/>
                    <a:p>
                      <a:r>
                        <a:rPr lang="en-US" sz="1900" dirty="0"/>
                        <a:t>Minimum</a:t>
                      </a:r>
                      <a:r>
                        <a:rPr lang="en-US" sz="1900" baseline="0" dirty="0"/>
                        <a:t> Award</a:t>
                      </a:r>
                      <a:endParaRPr lang="en-US" sz="19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299"/>
                    </a:solidFill>
                  </a:tcPr>
                </a:tc>
                <a:tc>
                  <a:txBody>
                    <a:bodyPr/>
                    <a:lstStyle/>
                    <a:p>
                      <a:r>
                        <a:rPr lang="en-US" sz="1900" dirty="0"/>
                        <a:t>Maximum</a:t>
                      </a:r>
                      <a:r>
                        <a:rPr lang="en-US" sz="1900" baseline="0" dirty="0"/>
                        <a:t> Award</a:t>
                      </a:r>
                      <a:endParaRPr lang="en-US" sz="1900"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7299"/>
                    </a:solidFill>
                  </a:tcPr>
                </a:tc>
                <a:extLst>
                  <a:ext uri="{0D108BD9-81ED-4DB2-BD59-A6C34878D82A}">
                    <a16:rowId xmlns:a16="http://schemas.microsoft.com/office/drawing/2014/main" val="10000"/>
                  </a:ext>
                </a:extLst>
              </a:tr>
              <a:tr h="472397">
                <a:tc>
                  <a:txBody>
                    <a:bodyPr/>
                    <a:lstStyle/>
                    <a:p>
                      <a:r>
                        <a:rPr lang="en-US" sz="1900" dirty="0"/>
                        <a:t>$0 - $12,000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tc>
                  <a:txBody>
                    <a:bodyPr/>
                    <a:lstStyle/>
                    <a:p>
                      <a:pPr algn="ctr"/>
                      <a:r>
                        <a:rPr lang="en-US" sz="1900" dirty="0"/>
                        <a:t>$500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tc>
                  <a:txBody>
                    <a:bodyPr/>
                    <a:lstStyle/>
                    <a:p>
                      <a:pPr algn="ctr"/>
                      <a:r>
                        <a:rPr lang="en-US" sz="1900" dirty="0"/>
                        <a:t>$3,059</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extLst>
                  <a:ext uri="{0D108BD9-81ED-4DB2-BD59-A6C34878D82A}">
                    <a16:rowId xmlns:a16="http://schemas.microsoft.com/office/drawing/2014/main" val="10001"/>
                  </a:ext>
                </a:extLst>
              </a:tr>
              <a:tr h="472397">
                <a:tc>
                  <a:txBody>
                    <a:bodyPr/>
                    <a:lstStyle/>
                    <a:p>
                      <a:r>
                        <a:rPr lang="en-US" sz="1900" dirty="0"/>
                        <a:t>$12,001 - $19,000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tc>
                  <a:txBody>
                    <a:bodyPr/>
                    <a:lstStyle/>
                    <a:p>
                      <a:pPr algn="ctr"/>
                      <a:r>
                        <a:rPr lang="en-US" sz="1900" dirty="0"/>
                        <a:t>$500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tc>
                  <a:txBody>
                    <a:bodyPr/>
                    <a:lstStyle/>
                    <a:p>
                      <a:pPr algn="ctr"/>
                      <a:r>
                        <a:rPr lang="en-US" sz="1900" dirty="0"/>
                        <a:t>$4,894</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extLst>
                  <a:ext uri="{0D108BD9-81ED-4DB2-BD59-A6C34878D82A}">
                    <a16:rowId xmlns:a16="http://schemas.microsoft.com/office/drawing/2014/main" val="10002"/>
                  </a:ext>
                </a:extLst>
              </a:tr>
              <a:tr h="472397">
                <a:tc>
                  <a:txBody>
                    <a:bodyPr/>
                    <a:lstStyle/>
                    <a:p>
                      <a:r>
                        <a:rPr lang="en-US" sz="1900" dirty="0"/>
                        <a:t>$19,001 - $29,000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tc>
                  <a:txBody>
                    <a:bodyPr/>
                    <a:lstStyle/>
                    <a:p>
                      <a:pPr algn="ctr"/>
                      <a:r>
                        <a:rPr lang="en-US" sz="1900" dirty="0"/>
                        <a:t>$500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tc>
                  <a:txBody>
                    <a:bodyPr/>
                    <a:lstStyle/>
                    <a:p>
                      <a:pPr algn="ctr"/>
                      <a:r>
                        <a:rPr lang="en-US" sz="1900" dirty="0"/>
                        <a:t>$5,261</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AECEB"/>
                    </a:solidFill>
                  </a:tcPr>
                </a:tc>
                <a:extLst>
                  <a:ext uri="{0D108BD9-81ED-4DB2-BD59-A6C34878D82A}">
                    <a16:rowId xmlns:a16="http://schemas.microsoft.com/office/drawing/2014/main" val="10003"/>
                  </a:ext>
                </a:extLst>
              </a:tr>
              <a:tr h="472397">
                <a:tc>
                  <a:txBody>
                    <a:bodyPr/>
                    <a:lstStyle/>
                    <a:p>
                      <a:r>
                        <a:rPr lang="en-US" sz="1900" dirty="0"/>
                        <a:t>$29,001 - $32,000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tc>
                  <a:txBody>
                    <a:bodyPr/>
                    <a:lstStyle/>
                    <a:p>
                      <a:pPr algn="ctr"/>
                      <a:r>
                        <a:rPr lang="en-US" sz="1900" dirty="0"/>
                        <a:t>$500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tc>
                  <a:txBody>
                    <a:bodyPr/>
                    <a:lstStyle/>
                    <a:p>
                      <a:pPr algn="ctr"/>
                      <a:r>
                        <a:rPr lang="en-US" sz="1900" dirty="0"/>
                        <a:t>$5,750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5D9D9"/>
                    </a:solidFill>
                  </a:tcPr>
                </a:tc>
                <a:extLst>
                  <a:ext uri="{0D108BD9-81ED-4DB2-BD59-A6C34878D82A}">
                    <a16:rowId xmlns:a16="http://schemas.microsoft.com/office/drawing/2014/main" val="10004"/>
                  </a:ext>
                </a:extLst>
              </a:tr>
            </a:tbl>
          </a:graphicData>
        </a:graphic>
      </p:graphicFrame>
      <p:sp>
        <p:nvSpPr>
          <p:cNvPr id="7" name="Explosion: 14 Points 6">
            <a:extLst>
              <a:ext uri="{FF2B5EF4-FFF2-40B4-BE49-F238E27FC236}">
                <a16:creationId xmlns:a16="http://schemas.microsoft.com/office/drawing/2014/main" id="{BF70B6D1-4D1D-4C12-A832-0A4C09ACD6CD}"/>
              </a:ext>
            </a:extLst>
          </p:cNvPr>
          <p:cNvSpPr/>
          <p:nvPr/>
        </p:nvSpPr>
        <p:spPr>
          <a:xfrm>
            <a:off x="8267700" y="-37757"/>
            <a:ext cx="2514600" cy="1676400"/>
          </a:xfrm>
          <a:prstGeom prst="irregularSeal2">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12" name="TextBox 11">
            <a:extLst>
              <a:ext uri="{FF2B5EF4-FFF2-40B4-BE49-F238E27FC236}">
                <a16:creationId xmlns:a16="http://schemas.microsoft.com/office/drawing/2014/main" id="{D510364D-B6FD-47DE-AE99-9E47F6320C57}"/>
              </a:ext>
            </a:extLst>
          </p:cNvPr>
          <p:cNvSpPr txBox="1"/>
          <p:nvPr/>
        </p:nvSpPr>
        <p:spPr>
          <a:xfrm>
            <a:off x="8732298" y="462279"/>
            <a:ext cx="1440402" cy="830997"/>
          </a:xfrm>
          <a:prstGeom prst="rect">
            <a:avLst/>
          </a:prstGeom>
          <a:noFill/>
        </p:spPr>
        <p:txBody>
          <a:bodyPr wrap="square" rtlCol="0">
            <a:spAutoFit/>
          </a:bodyPr>
          <a:lstStyle/>
          <a:p>
            <a:pPr algn="ctr"/>
            <a:r>
              <a:rPr lang="en-US" sz="1200" dirty="0">
                <a:solidFill>
                  <a:prstClr val="white"/>
                </a:solidFill>
                <a:latin typeface="Arial"/>
              </a:rPr>
              <a:t>MUST SUBMIT FAFSA &amp; PA STATE GRANT FORMS</a:t>
            </a:r>
          </a:p>
        </p:txBody>
      </p:sp>
      <p:sp>
        <p:nvSpPr>
          <p:cNvPr id="10" name="TextBox 9">
            <a:extLst>
              <a:ext uri="{FF2B5EF4-FFF2-40B4-BE49-F238E27FC236}">
                <a16:creationId xmlns:a16="http://schemas.microsoft.com/office/drawing/2014/main" id="{300E973E-7EAD-4FF1-9BF2-8142F6DE61AA}"/>
              </a:ext>
            </a:extLst>
          </p:cNvPr>
          <p:cNvSpPr txBox="1"/>
          <p:nvPr/>
        </p:nvSpPr>
        <p:spPr>
          <a:xfrm>
            <a:off x="1409700" y="1065599"/>
            <a:ext cx="3124200" cy="369332"/>
          </a:xfrm>
          <a:prstGeom prst="rect">
            <a:avLst/>
          </a:prstGeom>
          <a:noFill/>
          <a:ln>
            <a:solidFill>
              <a:schemeClr val="accent5"/>
            </a:solidFill>
          </a:ln>
        </p:spPr>
        <p:txBody>
          <a:bodyPr wrap="square" rtlCol="0">
            <a:spAutoFit/>
          </a:bodyPr>
          <a:lstStyle/>
          <a:p>
            <a:r>
              <a:rPr lang="en-US" dirty="0">
                <a:solidFill>
                  <a:prstClr val="white"/>
                </a:solidFill>
                <a:latin typeface="Arial"/>
              </a:rPr>
              <a:t>Student Aid Guide- pgs. 7-8</a:t>
            </a:r>
          </a:p>
        </p:txBody>
      </p:sp>
    </p:spTree>
    <p:extLst>
      <p:ext uri="{BB962C8B-B14F-4D97-AF65-F5344CB8AC3E}">
        <p14:creationId xmlns:p14="http://schemas.microsoft.com/office/powerpoint/2010/main" val="399410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4D5674D-76A0-6EB1-8B13-5706547761B5}"/>
              </a:ext>
            </a:extLst>
          </p:cNvPr>
          <p:cNvSpPr>
            <a:spLocks noGrp="1"/>
          </p:cNvSpPr>
          <p:nvPr>
            <p:ph type="sldNum" sz="quarter" idx="12"/>
          </p:nvPr>
        </p:nvSpPr>
        <p:spPr/>
        <p:txBody>
          <a:bodyPr/>
          <a:lstStyle/>
          <a:p>
            <a:fld id="{4E5E76E0-7555-DF46-8D1D-E44CF309909A}" type="slidenum">
              <a:rPr lang="en-US" smtClean="0"/>
              <a:pPr/>
              <a:t>16</a:t>
            </a:fld>
            <a:endParaRPr lang="en-US"/>
          </a:p>
        </p:txBody>
      </p:sp>
      <p:sp>
        <p:nvSpPr>
          <p:cNvPr id="13" name="Content Placeholder 12">
            <a:extLst>
              <a:ext uri="{FF2B5EF4-FFF2-40B4-BE49-F238E27FC236}">
                <a16:creationId xmlns:a16="http://schemas.microsoft.com/office/drawing/2014/main" id="{B67B8D22-0FBF-5B92-3218-159359719E30}"/>
              </a:ext>
            </a:extLst>
          </p:cNvPr>
          <p:cNvSpPr>
            <a:spLocks noGrp="1"/>
          </p:cNvSpPr>
          <p:nvPr>
            <p:ph idx="1"/>
          </p:nvPr>
        </p:nvSpPr>
        <p:spPr>
          <a:xfrm>
            <a:off x="609600" y="1646237"/>
            <a:ext cx="5486400" cy="4830763"/>
          </a:xfrm>
        </p:spPr>
        <p:txBody>
          <a:bodyPr>
            <a:normAutofit/>
          </a:bodyPr>
          <a:lstStyle/>
          <a:p>
            <a:pPr>
              <a:lnSpc>
                <a:spcPct val="110000"/>
              </a:lnSpc>
            </a:pPr>
            <a:r>
              <a:rPr lang="en-US" sz="2000" dirty="0"/>
              <a:t>PA Blind or Deaf Higher Education Beneficiary Grant 		</a:t>
            </a:r>
          </a:p>
          <a:p>
            <a:pPr>
              <a:lnSpc>
                <a:spcPct val="110000"/>
              </a:lnSpc>
            </a:pPr>
            <a:r>
              <a:rPr lang="en-US" sz="2000" dirty="0"/>
              <a:t>Chafee Education and Training Grant Program– co-administered with the PA Department of Human Services</a:t>
            </a:r>
          </a:p>
          <a:p>
            <a:pPr>
              <a:lnSpc>
                <a:spcPct val="110000"/>
              </a:lnSpc>
            </a:pPr>
            <a:r>
              <a:rPr lang="en-US" sz="2000" dirty="0"/>
              <a:t>PA Fostering Independence Tuition Waiver Program (FosterEd) </a:t>
            </a:r>
          </a:p>
          <a:p>
            <a:pPr>
              <a:lnSpc>
                <a:spcPct val="110000"/>
              </a:lnSpc>
            </a:pPr>
            <a:r>
              <a:rPr lang="en-US" sz="2000" dirty="0"/>
              <a:t>PA National Guard Educational Assistance Grant (EAP) </a:t>
            </a:r>
          </a:p>
          <a:p>
            <a:pPr>
              <a:lnSpc>
                <a:spcPct val="110000"/>
              </a:lnSpc>
            </a:pPr>
            <a:r>
              <a:rPr lang="en-US" sz="2000" dirty="0"/>
              <a:t>PA National Guard Military Family Education Program (MFEP)</a:t>
            </a:r>
          </a:p>
        </p:txBody>
      </p:sp>
      <p:sp>
        <p:nvSpPr>
          <p:cNvPr id="6" name="Footer Placeholder 5">
            <a:extLst>
              <a:ext uri="{FF2B5EF4-FFF2-40B4-BE49-F238E27FC236}">
                <a16:creationId xmlns:a16="http://schemas.microsoft.com/office/drawing/2014/main" id="{26054785-CE12-443D-AD6E-D86A37163A60}"/>
              </a:ext>
            </a:extLst>
          </p:cNvPr>
          <p:cNvSpPr>
            <a:spLocks noGrp="1"/>
          </p:cNvSpPr>
          <p:nvPr>
            <p:ph type="ftr" sz="quarter" idx="4294967295"/>
          </p:nvPr>
        </p:nvSpPr>
        <p:spPr>
          <a:xfrm>
            <a:off x="1499616" y="6182614"/>
            <a:ext cx="9537192" cy="365125"/>
          </a:xfrm>
        </p:spPr>
        <p:txBody>
          <a:bodyPr/>
          <a:lstStyle/>
          <a:p>
            <a:r>
              <a:rPr lang="en-US" sz="1800" b="1" dirty="0">
                <a:solidFill>
                  <a:schemeClr val="accent2"/>
                </a:solidFill>
              </a:rPr>
              <a:t>Visit pheaa.org &amp; PA SAG pgs. 9-11 for details </a:t>
            </a:r>
          </a:p>
        </p:txBody>
      </p:sp>
      <p:sp>
        <p:nvSpPr>
          <p:cNvPr id="18" name="Content Placeholder 12">
            <a:extLst>
              <a:ext uri="{FF2B5EF4-FFF2-40B4-BE49-F238E27FC236}">
                <a16:creationId xmlns:a16="http://schemas.microsoft.com/office/drawing/2014/main" id="{577D9FA1-C1B5-47D1-785C-F5232497A7E0}"/>
              </a:ext>
            </a:extLst>
          </p:cNvPr>
          <p:cNvSpPr txBox="1">
            <a:spLocks/>
          </p:cNvSpPr>
          <p:nvPr/>
        </p:nvSpPr>
        <p:spPr>
          <a:xfrm>
            <a:off x="6345391" y="1646237"/>
            <a:ext cx="5486400" cy="4830763"/>
          </a:xfrm>
          <a:prstGeom prst="rect">
            <a:avLst/>
          </a:prstGeom>
        </p:spPr>
        <p:txBody>
          <a:bodyPr>
            <a:normAutofit/>
          </a:bodyPr>
          <a:lstStyle>
            <a:lvl1pPr marL="342900" indent="-342900" algn="l" defTabSz="914400" rtl="0" eaLnBrk="1" latinLnBrk="0" hangingPunct="1">
              <a:lnSpc>
                <a:spcPct val="100000"/>
              </a:lnSpc>
              <a:spcBef>
                <a:spcPts val="650"/>
              </a:spcBef>
              <a:spcAft>
                <a:spcPts val="300"/>
              </a:spcAft>
              <a:buClr>
                <a:srgbClr val="007299"/>
              </a:buClr>
              <a:buFont typeface="Arial" pitchFamily="34" charset="0"/>
              <a:buChar char="•"/>
              <a:defRPr sz="2800" kern="1200">
                <a:solidFill>
                  <a:schemeClr val="tx1"/>
                </a:solidFill>
                <a:latin typeface="+mn-lt"/>
                <a:ea typeface="+mn-ea"/>
                <a:cs typeface="Arial"/>
              </a:defRPr>
            </a:lvl1pPr>
            <a:lvl2pPr marL="742950" indent="-285750" algn="l" defTabSz="914400" rtl="0" eaLnBrk="1" latinLnBrk="0" hangingPunct="1">
              <a:lnSpc>
                <a:spcPct val="100000"/>
              </a:lnSpc>
              <a:spcBef>
                <a:spcPts val="300"/>
              </a:spcBef>
              <a:spcAft>
                <a:spcPts val="300"/>
              </a:spcAft>
              <a:buClr>
                <a:srgbClr val="007299"/>
              </a:buClr>
              <a:buFont typeface="System Font Regular"/>
              <a:buChar char="-"/>
              <a:defRPr sz="2400" kern="1200">
                <a:solidFill>
                  <a:schemeClr val="tx1"/>
                </a:solidFill>
                <a:latin typeface="+mn-lt"/>
                <a:ea typeface="+mn-ea"/>
                <a:cs typeface="Arial"/>
              </a:defRPr>
            </a:lvl2pPr>
            <a:lvl3pPr marL="1143000" indent="-228600" algn="l" defTabSz="914400" rtl="0" eaLnBrk="1" latinLnBrk="0" hangingPunct="1">
              <a:lnSpc>
                <a:spcPct val="100000"/>
              </a:lnSpc>
              <a:spcBef>
                <a:spcPts val="300"/>
              </a:spcBef>
              <a:spcAft>
                <a:spcPts val="300"/>
              </a:spcAft>
              <a:buClr>
                <a:srgbClr val="007299"/>
              </a:buClr>
              <a:buSzPct val="80000"/>
              <a:buFont typeface="Arial" panose="020B0604020202020204" pitchFamily="34" charset="0"/>
              <a:buChar char="•"/>
              <a:defRPr sz="2400" kern="1200">
                <a:solidFill>
                  <a:schemeClr val="tx1"/>
                </a:solidFill>
                <a:latin typeface="+mn-lt"/>
                <a:ea typeface="+mn-ea"/>
                <a:cs typeface="Arial"/>
              </a:defRPr>
            </a:lvl3pPr>
            <a:lvl4pPr marL="1600200" indent="-228600" algn="l" defTabSz="914400" rtl="0" eaLnBrk="1" latinLnBrk="0" hangingPunct="1">
              <a:lnSpc>
                <a:spcPct val="100000"/>
              </a:lnSpc>
              <a:spcBef>
                <a:spcPts val="300"/>
              </a:spcBef>
              <a:spcAft>
                <a:spcPts val="300"/>
              </a:spcAft>
              <a:buClr>
                <a:srgbClr val="007299"/>
              </a:buClr>
              <a:buSzPct val="70000"/>
              <a:buFont typeface="Lucida Grande"/>
              <a:buChar char="►"/>
              <a:defRPr sz="2000" kern="1200">
                <a:solidFill>
                  <a:schemeClr val="tx1"/>
                </a:solidFill>
                <a:latin typeface="+mn-lt"/>
                <a:ea typeface="+mn-ea"/>
                <a:cs typeface="Arial"/>
              </a:defRPr>
            </a:lvl4pPr>
            <a:lvl5pPr marL="2057400" indent="-228600" algn="l" defTabSz="914400" rtl="0" eaLnBrk="1" latinLnBrk="0" hangingPunct="1">
              <a:lnSpc>
                <a:spcPct val="100000"/>
              </a:lnSpc>
              <a:spcBef>
                <a:spcPts val="300"/>
              </a:spcBef>
              <a:spcAft>
                <a:spcPts val="300"/>
              </a:spcAft>
              <a:buClr>
                <a:srgbClr val="007299"/>
              </a:buClr>
              <a:buFont typeface="Arial"/>
              <a:buChar char="•"/>
              <a:defRPr sz="2000" kern="1200">
                <a:solidFill>
                  <a:schemeClr val="tx1"/>
                </a:solidFill>
                <a:latin typeface="+mn-lt"/>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r>
              <a:rPr lang="en-US" sz="2000" dirty="0"/>
              <a:t>PA Postsecondary Educational Gratuity Program (PEGP)</a:t>
            </a:r>
          </a:p>
          <a:p>
            <a:pPr>
              <a:lnSpc>
                <a:spcPct val="110000"/>
              </a:lnSpc>
            </a:pPr>
            <a:r>
              <a:rPr lang="en-US" sz="2000" dirty="0"/>
              <a:t>PA Partnerships for Access to Higher Education (PATH)</a:t>
            </a:r>
          </a:p>
          <a:p>
            <a:pPr>
              <a:lnSpc>
                <a:spcPct val="110000"/>
              </a:lnSpc>
            </a:pPr>
            <a:r>
              <a:rPr lang="en-US" sz="2000" dirty="0"/>
              <a:t>PA State Work-Study - job related to major</a:t>
            </a:r>
          </a:p>
          <a:p>
            <a:pPr>
              <a:lnSpc>
                <a:spcPct val="110000"/>
              </a:lnSpc>
            </a:pPr>
            <a:r>
              <a:rPr lang="en-US" sz="2000" i="0" dirty="0">
                <a:effectLst/>
              </a:rPr>
              <a:t>PA Student Loan Relief for Nurses (SLRN) Program</a:t>
            </a:r>
            <a:endParaRPr lang="en-US" sz="2000" dirty="0"/>
          </a:p>
          <a:p>
            <a:pPr>
              <a:lnSpc>
                <a:spcPct val="110000"/>
              </a:lnSpc>
            </a:pPr>
            <a:r>
              <a:rPr lang="en-US" sz="2000" dirty="0"/>
              <a:t>PA Targeted Industry Program (PA –TIP)</a:t>
            </a:r>
          </a:p>
          <a:p>
            <a:pPr>
              <a:lnSpc>
                <a:spcPct val="110000"/>
              </a:lnSpc>
            </a:pPr>
            <a:r>
              <a:rPr lang="en-US" sz="2000" dirty="0"/>
              <a:t>PA Ready to Succeed Scholarship (RTSS)</a:t>
            </a:r>
          </a:p>
        </p:txBody>
      </p:sp>
      <p:sp>
        <p:nvSpPr>
          <p:cNvPr id="19" name="Title 1">
            <a:extLst>
              <a:ext uri="{FF2B5EF4-FFF2-40B4-BE49-F238E27FC236}">
                <a16:creationId xmlns:a16="http://schemas.microsoft.com/office/drawing/2014/main" id="{32E9A979-C14E-EEFC-E05D-5C77B2B776D2}"/>
              </a:ext>
            </a:extLst>
          </p:cNvPr>
          <p:cNvSpPr>
            <a:spLocks noGrp="1"/>
          </p:cNvSpPr>
          <p:nvPr>
            <p:ph type="title"/>
          </p:nvPr>
        </p:nvSpPr>
        <p:spPr>
          <a:xfrm>
            <a:off x="609600" y="163513"/>
            <a:ext cx="10668000" cy="1042987"/>
          </a:xfrm>
        </p:spPr>
        <p:txBody>
          <a:bodyPr/>
          <a:lstStyle/>
          <a:p>
            <a:r>
              <a:rPr lang="en-US" dirty="0"/>
              <a:t>PA State Administered Programs</a:t>
            </a:r>
          </a:p>
        </p:txBody>
      </p:sp>
    </p:spTree>
    <p:extLst>
      <p:ext uri="{BB962C8B-B14F-4D97-AF65-F5344CB8AC3E}">
        <p14:creationId xmlns:p14="http://schemas.microsoft.com/office/powerpoint/2010/main" val="1421546176"/>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Federal Direct Loans</a:t>
            </a:r>
          </a:p>
        </p:txBody>
      </p:sp>
      <p:sp>
        <p:nvSpPr>
          <p:cNvPr id="23" name="Content Placeholder 8"/>
          <p:cNvSpPr txBox="1">
            <a:spLocks/>
          </p:cNvSpPr>
          <p:nvPr/>
        </p:nvSpPr>
        <p:spPr>
          <a:xfrm>
            <a:off x="110837" y="1409700"/>
            <a:ext cx="4100216" cy="5219700"/>
          </a:xfrm>
          <a:prstGeom prst="rect">
            <a:avLst/>
          </a:prstGeom>
          <a:solidFill>
            <a:schemeClr val="tx2">
              <a:lumMod val="10000"/>
              <a:lumOff val="90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prstClr val="black"/>
                </a:solidFill>
              </a:rPr>
              <a:t>Loan is in student’s name</a:t>
            </a:r>
          </a:p>
          <a:p>
            <a:pPr marL="0" indent="0">
              <a:buNone/>
            </a:pPr>
            <a:endParaRPr lang="en-US" sz="1600" dirty="0">
              <a:solidFill>
                <a:prstClr val="black"/>
              </a:solidFill>
            </a:endParaRPr>
          </a:p>
          <a:p>
            <a:pPr marL="285750" indent="-285750"/>
            <a:r>
              <a:rPr lang="en-US" sz="1600" dirty="0">
                <a:solidFill>
                  <a:prstClr val="black"/>
                </a:solidFill>
              </a:rPr>
              <a:t>Max. borrowing limits </a:t>
            </a:r>
          </a:p>
          <a:p>
            <a:pPr marL="0" indent="0">
              <a:buNone/>
            </a:pPr>
            <a:endParaRPr lang="en-US" sz="1600" dirty="0">
              <a:solidFill>
                <a:prstClr val="black"/>
              </a:solidFill>
            </a:endParaRPr>
          </a:p>
          <a:p>
            <a:pPr marL="285750" indent="-285750"/>
            <a:r>
              <a:rPr lang="en-US" sz="1600" dirty="0">
                <a:solidFill>
                  <a:prstClr val="black"/>
                </a:solidFill>
              </a:rPr>
              <a:t>May receive a Direct </a:t>
            </a:r>
            <a:r>
              <a:rPr lang="en-US" sz="1600" b="1" dirty="0">
                <a:solidFill>
                  <a:prstClr val="black"/>
                </a:solidFill>
              </a:rPr>
              <a:t>Subsidized</a:t>
            </a:r>
            <a:r>
              <a:rPr lang="en-US" sz="1600" dirty="0">
                <a:solidFill>
                  <a:prstClr val="black"/>
                </a:solidFill>
              </a:rPr>
              <a:t> and/or Direct </a:t>
            </a:r>
            <a:r>
              <a:rPr lang="en-US" sz="1600" b="1" dirty="0">
                <a:solidFill>
                  <a:prstClr val="black"/>
                </a:solidFill>
              </a:rPr>
              <a:t>Unsubsidized </a:t>
            </a:r>
            <a:r>
              <a:rPr lang="en-US" sz="1600" dirty="0">
                <a:solidFill>
                  <a:prstClr val="black"/>
                </a:solidFill>
              </a:rPr>
              <a:t>loan </a:t>
            </a:r>
          </a:p>
          <a:p>
            <a:pPr marL="0" indent="0">
              <a:buNone/>
            </a:pPr>
            <a:endParaRPr lang="en-US" sz="1600" dirty="0">
              <a:solidFill>
                <a:prstClr val="black"/>
              </a:solidFill>
            </a:endParaRPr>
          </a:p>
          <a:p>
            <a:pPr marL="285750" indent="-285750"/>
            <a:r>
              <a:rPr lang="en-US" sz="1600" dirty="0">
                <a:solidFill>
                  <a:prstClr val="black"/>
                </a:solidFill>
              </a:rPr>
              <a:t>Fixed rate: set July 1</a:t>
            </a:r>
            <a:r>
              <a:rPr lang="en-US" sz="1600" baseline="30000" dirty="0">
                <a:solidFill>
                  <a:prstClr val="black"/>
                </a:solidFill>
              </a:rPr>
              <a:t>st</a:t>
            </a:r>
            <a:r>
              <a:rPr lang="en-US" sz="1600" dirty="0">
                <a:solidFill>
                  <a:prstClr val="black"/>
                </a:solidFill>
              </a:rPr>
              <a:t> for 1</a:t>
            </a:r>
            <a:r>
              <a:rPr lang="en-US" sz="1600" baseline="30000" dirty="0">
                <a:solidFill>
                  <a:prstClr val="black"/>
                </a:solidFill>
              </a:rPr>
              <a:t>st</a:t>
            </a:r>
            <a:r>
              <a:rPr lang="en-US" sz="1600" dirty="0">
                <a:solidFill>
                  <a:prstClr val="black"/>
                </a:solidFill>
              </a:rPr>
              <a:t> time borrowers</a:t>
            </a:r>
          </a:p>
          <a:p>
            <a:pPr marL="0" indent="0">
              <a:buNone/>
            </a:pPr>
            <a:endParaRPr lang="en-US" sz="1600" dirty="0">
              <a:solidFill>
                <a:prstClr val="black"/>
              </a:solidFill>
            </a:endParaRPr>
          </a:p>
          <a:p>
            <a:pPr marL="285750" indent="-285750"/>
            <a:r>
              <a:rPr lang="en-US" sz="1600" dirty="0">
                <a:solidFill>
                  <a:prstClr val="black"/>
                </a:solidFill>
              </a:rPr>
              <a:t>Origination fee</a:t>
            </a:r>
          </a:p>
          <a:p>
            <a:pPr marL="0" indent="0">
              <a:buNone/>
            </a:pPr>
            <a:endParaRPr lang="en-US" sz="1600" dirty="0">
              <a:solidFill>
                <a:prstClr val="black"/>
              </a:solidFill>
            </a:endParaRPr>
          </a:p>
          <a:p>
            <a:pPr marL="285750" indent="-285750"/>
            <a:r>
              <a:rPr lang="en-US" sz="1600" dirty="0">
                <a:solidFill>
                  <a:prstClr val="black"/>
                </a:solidFill>
              </a:rPr>
              <a:t>Deferred payments</a:t>
            </a:r>
          </a:p>
          <a:p>
            <a:pPr marL="0" indent="0">
              <a:buNone/>
            </a:pPr>
            <a:endParaRPr lang="en-US" sz="1600" dirty="0">
              <a:solidFill>
                <a:prstClr val="black"/>
              </a:solidFill>
            </a:endParaRPr>
          </a:p>
          <a:p>
            <a:pPr marL="285750" indent="-285750"/>
            <a:r>
              <a:rPr lang="en-US" sz="1600" dirty="0">
                <a:solidFill>
                  <a:prstClr val="black"/>
                </a:solidFill>
              </a:rPr>
              <a:t>Must complete the FAFSA</a:t>
            </a:r>
          </a:p>
          <a:p>
            <a:pPr marL="0" indent="0">
              <a:buNone/>
            </a:pPr>
            <a:endParaRPr lang="en-US" sz="1600" dirty="0">
              <a:solidFill>
                <a:prstClr val="black"/>
              </a:solidFill>
            </a:endParaRPr>
          </a:p>
          <a:p>
            <a:pPr marL="285750" indent="-285750"/>
            <a:r>
              <a:rPr lang="en-US" sz="1600" dirty="0">
                <a:solidFill>
                  <a:prstClr val="black"/>
                </a:solidFill>
              </a:rPr>
              <a:t>Must complete entrance counseling &amp; MPN</a:t>
            </a:r>
          </a:p>
          <a:p>
            <a:endParaRPr lang="en-US" sz="1600" dirty="0">
              <a:solidFill>
                <a:prstClr val="black"/>
              </a:solidFill>
            </a:endParaRPr>
          </a:p>
          <a:p>
            <a:endParaRPr lang="en-US" sz="1600" dirty="0">
              <a:solidFill>
                <a:prstClr val="black"/>
              </a:solidFill>
            </a:endParaRPr>
          </a:p>
          <a:p>
            <a:endParaRPr lang="en-US" sz="1600" dirty="0"/>
          </a:p>
        </p:txBody>
      </p:sp>
      <p:pic>
        <p:nvPicPr>
          <p:cNvPr id="3074" name="Picture 2" descr="C:\Users\p486426\AppData\Local\Microsoft\Windows\Temporary Internet Files\Content.IE5\MTV6Q8IO\Loans[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1952" y="76200"/>
            <a:ext cx="2609848" cy="914400"/>
          </a:xfrm>
          <a:prstGeom prst="rect">
            <a:avLst/>
          </a:prstGeom>
          <a:noFill/>
          <a:ln w="57150">
            <a:solidFill>
              <a:srgbClr val="DE642C"/>
            </a:solidFill>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053" y="1371599"/>
            <a:ext cx="7912768" cy="532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10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Additional Student Loans</a:t>
            </a:r>
          </a:p>
        </p:txBody>
      </p:sp>
      <p:sp>
        <p:nvSpPr>
          <p:cNvPr id="24" name="Text Placeholder 7"/>
          <p:cNvSpPr txBox="1">
            <a:spLocks/>
          </p:cNvSpPr>
          <p:nvPr/>
        </p:nvSpPr>
        <p:spPr>
          <a:xfrm>
            <a:off x="609603" y="1460580"/>
            <a:ext cx="5289884" cy="559234"/>
          </a:xfrm>
          <a:prstGeom prst="rect">
            <a:avLst/>
          </a:prstGeom>
          <a:solidFill>
            <a:schemeClr val="bg1">
              <a:lumMod val="95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t>Federal </a:t>
            </a:r>
            <a:r>
              <a:rPr lang="en-US" sz="2000" b="1" dirty="0">
                <a:latin typeface="Arial" panose="020B0604020202020204" pitchFamily="34" charset="0"/>
                <a:cs typeface="Arial" panose="020B0604020202020204" pitchFamily="34" charset="0"/>
              </a:rPr>
              <a:t>PLUS</a:t>
            </a:r>
            <a:r>
              <a:rPr lang="en-US" sz="2000" b="1" dirty="0"/>
              <a:t> Loans</a:t>
            </a:r>
          </a:p>
        </p:txBody>
      </p:sp>
      <p:sp>
        <p:nvSpPr>
          <p:cNvPr id="25" name="Text Placeholder 6"/>
          <p:cNvSpPr txBox="1">
            <a:spLocks/>
          </p:cNvSpPr>
          <p:nvPr/>
        </p:nvSpPr>
        <p:spPr>
          <a:xfrm>
            <a:off x="653716" y="2146379"/>
            <a:ext cx="5289884" cy="4548079"/>
          </a:xfrm>
          <a:prstGeom prst="rect">
            <a:avLst/>
          </a:prstGeom>
          <a:solidFill>
            <a:schemeClr val="bg1">
              <a:lumMod val="95000"/>
            </a:schemeClr>
          </a:solidFill>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US" sz="3500" dirty="0">
                <a:solidFill>
                  <a:prstClr val="black"/>
                </a:solidFill>
              </a:rPr>
              <a:t>Loan is in the parent’s name</a:t>
            </a:r>
          </a:p>
          <a:p>
            <a:pPr marL="0" indent="0">
              <a:buNone/>
            </a:pPr>
            <a:endParaRPr lang="en-US" sz="3500" b="1" dirty="0">
              <a:solidFill>
                <a:prstClr val="black"/>
              </a:solidFill>
            </a:endParaRPr>
          </a:p>
          <a:p>
            <a:pPr marL="285750" indent="-285750"/>
            <a:r>
              <a:rPr lang="en-US" sz="3500" dirty="0">
                <a:solidFill>
                  <a:prstClr val="black"/>
                </a:solidFill>
              </a:rPr>
              <a:t>Must meet credit requirements</a:t>
            </a:r>
          </a:p>
          <a:p>
            <a:pPr marL="685800" lvl="1"/>
            <a:r>
              <a:rPr lang="en-US" sz="3000" dirty="0">
                <a:solidFill>
                  <a:prstClr val="black"/>
                </a:solidFill>
              </a:rPr>
              <a:t>May apply with a credit worthy cosigner</a:t>
            </a:r>
          </a:p>
          <a:p>
            <a:pPr marL="400050" lvl="1" indent="0">
              <a:buNone/>
            </a:pPr>
            <a:endParaRPr lang="en-US" sz="1800" dirty="0">
              <a:solidFill>
                <a:prstClr val="black"/>
              </a:solidFill>
            </a:endParaRPr>
          </a:p>
          <a:p>
            <a:pPr marL="685800" lvl="1"/>
            <a:r>
              <a:rPr lang="en-US" sz="3000" dirty="0">
                <a:solidFill>
                  <a:prstClr val="black"/>
                </a:solidFill>
              </a:rPr>
              <a:t>If denied, student may borrow additional unsubsidized amount</a:t>
            </a:r>
          </a:p>
          <a:p>
            <a:pPr marL="0" indent="0">
              <a:buNone/>
            </a:pPr>
            <a:endParaRPr lang="en-US" sz="1700" dirty="0">
              <a:solidFill>
                <a:prstClr val="black"/>
              </a:solidFill>
            </a:endParaRPr>
          </a:p>
          <a:p>
            <a:pPr marL="285750" indent="-285750"/>
            <a:r>
              <a:rPr lang="en-US" sz="3300" dirty="0">
                <a:solidFill>
                  <a:prstClr val="black"/>
                </a:solidFill>
              </a:rPr>
              <a:t>May borrower up to the COA minus any other aid</a:t>
            </a:r>
          </a:p>
          <a:p>
            <a:pPr marL="0" indent="0">
              <a:buNone/>
            </a:pPr>
            <a:endParaRPr lang="en-US" sz="3300" dirty="0">
              <a:solidFill>
                <a:prstClr val="black"/>
              </a:solidFill>
            </a:endParaRPr>
          </a:p>
          <a:p>
            <a:pPr marL="285750" indent="-285750"/>
            <a:r>
              <a:rPr lang="en-US" sz="3300" dirty="0">
                <a:solidFill>
                  <a:prstClr val="black"/>
                </a:solidFill>
              </a:rPr>
              <a:t>Fixed interest rate: set July 1 for 1</a:t>
            </a:r>
            <a:r>
              <a:rPr lang="en-US" sz="3300" baseline="30000" dirty="0">
                <a:solidFill>
                  <a:prstClr val="black"/>
                </a:solidFill>
              </a:rPr>
              <a:t>st</a:t>
            </a:r>
            <a:r>
              <a:rPr lang="en-US" sz="3300" dirty="0">
                <a:solidFill>
                  <a:prstClr val="black"/>
                </a:solidFill>
              </a:rPr>
              <a:t> time borrowers </a:t>
            </a:r>
          </a:p>
          <a:p>
            <a:pPr marL="0" indent="0">
              <a:buNone/>
            </a:pPr>
            <a:endParaRPr lang="en-US" sz="3300" dirty="0">
              <a:solidFill>
                <a:prstClr val="black"/>
              </a:solidFill>
            </a:endParaRPr>
          </a:p>
          <a:p>
            <a:pPr marL="285750" indent="-285750"/>
            <a:r>
              <a:rPr lang="en-US" sz="3300" dirty="0">
                <a:solidFill>
                  <a:prstClr val="black"/>
                </a:solidFill>
              </a:rPr>
              <a:t>Origination fee </a:t>
            </a:r>
          </a:p>
          <a:p>
            <a:pPr marL="0" indent="0">
              <a:buNone/>
            </a:pPr>
            <a:endParaRPr lang="en-US" sz="3300" dirty="0">
              <a:solidFill>
                <a:prstClr val="black"/>
              </a:solidFill>
            </a:endParaRPr>
          </a:p>
          <a:p>
            <a:pPr marL="285750" indent="-285750"/>
            <a:r>
              <a:rPr lang="en-US" sz="3300" dirty="0">
                <a:solidFill>
                  <a:prstClr val="black"/>
                </a:solidFill>
              </a:rPr>
              <a:t>Payments may be deferred </a:t>
            </a:r>
          </a:p>
          <a:p>
            <a:pPr marL="0" indent="0">
              <a:buNone/>
            </a:pPr>
            <a:endParaRPr lang="en-US" sz="3300" dirty="0">
              <a:solidFill>
                <a:prstClr val="black"/>
              </a:solidFill>
            </a:endParaRPr>
          </a:p>
          <a:p>
            <a:pPr marL="285750" indent="-285750"/>
            <a:r>
              <a:rPr lang="en-US" sz="3300" dirty="0">
                <a:solidFill>
                  <a:prstClr val="black"/>
                </a:solidFill>
              </a:rPr>
              <a:t>Student must complete the FAFSA</a:t>
            </a:r>
            <a:endParaRPr lang="en-US" sz="3300" dirty="0"/>
          </a:p>
        </p:txBody>
      </p:sp>
      <p:sp>
        <p:nvSpPr>
          <p:cNvPr id="27" name="Text Placeholder 6"/>
          <p:cNvSpPr txBox="1">
            <a:spLocks/>
          </p:cNvSpPr>
          <p:nvPr/>
        </p:nvSpPr>
        <p:spPr>
          <a:xfrm>
            <a:off x="6292515" y="2128520"/>
            <a:ext cx="5594685" cy="4548078"/>
          </a:xfrm>
          <a:prstGeom prst="rect">
            <a:avLst/>
          </a:prstGeom>
          <a:solidFill>
            <a:schemeClr val="bg1">
              <a:lumMod val="95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US" sz="1600" dirty="0">
                <a:solidFill>
                  <a:prstClr val="black"/>
                </a:solidFill>
              </a:rPr>
              <a:t>Loan is in the student’s name (cosigner is generally required)</a:t>
            </a:r>
          </a:p>
          <a:p>
            <a:pPr marL="0" indent="0">
              <a:buNone/>
            </a:pPr>
            <a:endParaRPr lang="en-US" sz="1600" dirty="0">
              <a:solidFill>
                <a:prstClr val="black"/>
              </a:solidFill>
            </a:endParaRPr>
          </a:p>
          <a:p>
            <a:pPr marL="285750" indent="-285750"/>
            <a:r>
              <a:rPr lang="en-US" sz="1600" dirty="0">
                <a:solidFill>
                  <a:prstClr val="black"/>
                </a:solidFill>
              </a:rPr>
              <a:t>Student or Cosigner must meet income &amp; credit requirements</a:t>
            </a:r>
          </a:p>
          <a:p>
            <a:pPr marL="0" indent="0">
              <a:buNone/>
            </a:pPr>
            <a:endParaRPr lang="en-US" sz="800" dirty="0">
              <a:solidFill>
                <a:prstClr val="black"/>
              </a:solidFill>
            </a:endParaRPr>
          </a:p>
          <a:p>
            <a:pPr marL="285750" indent="-285750"/>
            <a:r>
              <a:rPr lang="en-US" sz="1600" dirty="0">
                <a:solidFill>
                  <a:prstClr val="black"/>
                </a:solidFill>
              </a:rPr>
              <a:t>May borrower up to the COA minus any other aid</a:t>
            </a:r>
          </a:p>
          <a:p>
            <a:pPr marL="0" indent="0">
              <a:buNone/>
            </a:pPr>
            <a:endParaRPr lang="en-US" sz="1600" dirty="0">
              <a:solidFill>
                <a:prstClr val="black"/>
              </a:solidFill>
            </a:endParaRPr>
          </a:p>
          <a:p>
            <a:pPr marL="285750" indent="-285750"/>
            <a:r>
              <a:rPr lang="en-US" sz="1600" dirty="0">
                <a:solidFill>
                  <a:prstClr val="black"/>
                </a:solidFill>
              </a:rPr>
              <a:t>Variable or fixed interest rate  </a:t>
            </a:r>
          </a:p>
          <a:p>
            <a:pPr marL="0" indent="0">
              <a:buNone/>
            </a:pPr>
            <a:endParaRPr lang="en-US" sz="800" dirty="0">
              <a:solidFill>
                <a:prstClr val="black"/>
              </a:solidFill>
            </a:endParaRPr>
          </a:p>
          <a:p>
            <a:pPr marL="285750" indent="-285750"/>
            <a:r>
              <a:rPr lang="en-US" sz="1600" dirty="0">
                <a:solidFill>
                  <a:prstClr val="black"/>
                </a:solidFill>
              </a:rPr>
              <a:t>May have cosigner release clauses</a:t>
            </a:r>
          </a:p>
          <a:p>
            <a:pPr marL="0" indent="0">
              <a:buNone/>
            </a:pPr>
            <a:endParaRPr lang="en-US" sz="800" dirty="0">
              <a:solidFill>
                <a:prstClr val="black"/>
              </a:solidFill>
            </a:endParaRPr>
          </a:p>
          <a:p>
            <a:pPr marL="285750" indent="-285750"/>
            <a:r>
              <a:rPr lang="en-US" sz="1600" b="1" dirty="0">
                <a:solidFill>
                  <a:prstClr val="black"/>
                </a:solidFill>
              </a:rPr>
              <a:t>Terms vary by lender</a:t>
            </a:r>
          </a:p>
          <a:p>
            <a:pPr marL="685800" lvl="1"/>
            <a:r>
              <a:rPr lang="en-US" sz="1600" dirty="0">
                <a:solidFill>
                  <a:prstClr val="black"/>
                </a:solidFill>
              </a:rPr>
              <a:t>Do your research</a:t>
            </a:r>
          </a:p>
          <a:p>
            <a:pPr marL="685800" lvl="1"/>
            <a:r>
              <a:rPr lang="en-US" sz="1600" dirty="0">
                <a:solidFill>
                  <a:prstClr val="black"/>
                </a:solidFill>
              </a:rPr>
              <a:t>Read the fine print</a:t>
            </a:r>
          </a:p>
          <a:p>
            <a:endParaRPr lang="en-US" sz="1600" dirty="0"/>
          </a:p>
        </p:txBody>
      </p:sp>
      <p:sp>
        <p:nvSpPr>
          <p:cNvPr id="28" name="Text Placeholder 7"/>
          <p:cNvSpPr txBox="1">
            <a:spLocks/>
          </p:cNvSpPr>
          <p:nvPr/>
        </p:nvSpPr>
        <p:spPr>
          <a:xfrm>
            <a:off x="6292514" y="1447800"/>
            <a:ext cx="5594685" cy="559235"/>
          </a:xfrm>
          <a:prstGeom prst="rect">
            <a:avLst/>
          </a:prstGeom>
          <a:solidFill>
            <a:schemeClr val="bg1">
              <a:lumMod val="95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t>Private Loans</a:t>
            </a:r>
          </a:p>
          <a:p>
            <a:pPr marL="0" indent="0" algn="ctr">
              <a:buNone/>
            </a:pPr>
            <a:endParaRPr lang="en-US" sz="2000" b="1" dirty="0"/>
          </a:p>
        </p:txBody>
      </p:sp>
      <p:pic>
        <p:nvPicPr>
          <p:cNvPr id="3074" name="Picture 2" descr="C:\Users\p486426\AppData\Local\Microsoft\Windows\Temporary Internet Files\Content.IE5\MTV6Q8IO\Loans[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1952" y="76200"/>
            <a:ext cx="2609848" cy="1252538"/>
          </a:xfrm>
          <a:prstGeom prst="rect">
            <a:avLst/>
          </a:prstGeom>
          <a:noFill/>
          <a:ln w="57150">
            <a:solidFill>
              <a:srgbClr val="DE642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1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looking at a computer&#10;&#10;Description automatically generated with medium confidence">
            <a:extLst>
              <a:ext uri="{FF2B5EF4-FFF2-40B4-BE49-F238E27FC236}">
                <a16:creationId xmlns:a16="http://schemas.microsoft.com/office/drawing/2014/main" id="{A806F521-327A-D448-9A34-277D0170CA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857250"/>
            <a:ext cx="9159950" cy="5152472"/>
          </a:xfrm>
          <a:prstGeom prst="rect">
            <a:avLst/>
          </a:prstGeom>
        </p:spPr>
      </p:pic>
      <p:pic>
        <p:nvPicPr>
          <p:cNvPr id="3" name="Picture 2">
            <a:extLst>
              <a:ext uri="{FF2B5EF4-FFF2-40B4-BE49-F238E27FC236}">
                <a16:creationId xmlns:a16="http://schemas.microsoft.com/office/drawing/2014/main" id="{61CAF108-C4ED-0B4A-AD52-04FF0551C2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8294" y="1077455"/>
            <a:ext cx="1719844" cy="625397"/>
          </a:xfrm>
          <a:prstGeom prst="rect">
            <a:avLst/>
          </a:prstGeom>
        </p:spPr>
      </p:pic>
      <p:sp>
        <p:nvSpPr>
          <p:cNvPr id="4" name="Rectangle 3">
            <a:extLst>
              <a:ext uri="{FF2B5EF4-FFF2-40B4-BE49-F238E27FC236}">
                <a16:creationId xmlns:a16="http://schemas.microsoft.com/office/drawing/2014/main" id="{59BA520B-4837-FA45-973F-C487C6F9343E}"/>
              </a:ext>
            </a:extLst>
          </p:cNvPr>
          <p:cNvSpPr/>
          <p:nvPr/>
        </p:nvSpPr>
        <p:spPr>
          <a:xfrm>
            <a:off x="1756458" y="5304183"/>
            <a:ext cx="8679087" cy="1277273"/>
          </a:xfrm>
          <a:prstGeom prst="rect">
            <a:avLst/>
          </a:prstGeom>
        </p:spPr>
        <p:txBody>
          <a:bodyPr wrap="square">
            <a:spAutoFit/>
          </a:bodyPr>
          <a:lstStyle/>
          <a:p>
            <a:r>
              <a:rPr lang="en-US" sz="700" spc="-8" dirty="0">
                <a:latin typeface="Helvetica" pitchFamily="2" charset="0"/>
              </a:rPr>
              <a:t>1) </a:t>
            </a:r>
            <a:r>
              <a:rPr lang="en-US" sz="700" b="1" spc="-8" dirty="0">
                <a:latin typeface="Helvetica" pitchFamily="2" charset="0"/>
              </a:rPr>
              <a:t>Annual Percentage Rate (APR) Calculations </a:t>
            </a:r>
            <a:r>
              <a:rPr lang="en-US" sz="700" spc="-8" dirty="0">
                <a:latin typeface="Helvetica" pitchFamily="2" charset="0"/>
              </a:rPr>
              <a:t>– The lowest APR is based on the following assumptions: a loan of $10,000 made in a single disbursement, a student borrower who selected an Immediate Repayment Plan and a repayment term of 120 months, monthly payments of $100.87 and a final payment $78.29, a fixed periodic interest rate of 4.17%, and a total amount financed of $11,980.40. The student borrower in this sample qualified for a 0.25% Direct Debit benefit for the entirety of the repayment period and a 0.50% graduation benefit was applied 47 months into repayment. The highest APR is based on the following assumptions: a loan of $10,000 made in a single disbursement, a student borrower who selected a Fully Deferred Repayment Plan and a repayment term of 180 months, monthly payments of $117.93, a fixed periodic interest rate of 7.07%, and a total amount financed of $21,227.72. The student borrower received an in-school deferment of 46 months and a grace period of 6 months. The student borrower in this sample did not qualify for any interest rate discounts. These APRs are estimates and may differ from the actual rates received. </a:t>
            </a:r>
          </a:p>
          <a:p>
            <a:r>
              <a:rPr lang="en-US" sz="700" spc="-8" dirty="0">
                <a:latin typeface="Helvetica" pitchFamily="2" charset="0"/>
              </a:rPr>
              <a:t>2) The provided rate range includes Undergraduate, Graduate, and Parent loans and may change based on loan type, loan term, repayment plan, and applicable discounts (not all discounts apply to all loan products). See individual loan programs for more specific information. PHEAA uses applicant credit scores to determine eligibility and interest rates. Higher credit scores may mean an applicant is offered a lower interest rate.</a:t>
            </a:r>
          </a:p>
          <a:p>
            <a:r>
              <a:rPr lang="en-US" sz="700" spc="-8" dirty="0">
                <a:latin typeface="Helvetica" pitchFamily="2" charset="0"/>
              </a:rPr>
              <a:t>Applicants, including co-signers, are subject to credit qualifications, completion of an application and credit agreement, and verification of application information. PHEAA uses applicant(s) FICO score(s) to determine eligibility and interest rates. Higher credit scores may mean an applicant is offered a lower interest rate.</a:t>
            </a:r>
          </a:p>
          <a:p>
            <a:r>
              <a:rPr lang="en-US" sz="700" spc="-8" dirty="0">
                <a:latin typeface="Helvetica" pitchFamily="2" charset="0"/>
              </a:rPr>
              <a:t>PHEAA reserves the right to discontinue all programs or benefits without prior notice. </a:t>
            </a:r>
          </a:p>
        </p:txBody>
      </p:sp>
      <p:sp>
        <p:nvSpPr>
          <p:cNvPr id="5" name="Rectangle 4">
            <a:extLst>
              <a:ext uri="{FF2B5EF4-FFF2-40B4-BE49-F238E27FC236}">
                <a16:creationId xmlns:a16="http://schemas.microsoft.com/office/drawing/2014/main" id="{AB4C4B96-774A-004A-8E8F-D80573719AC9}"/>
              </a:ext>
            </a:extLst>
          </p:cNvPr>
          <p:cNvSpPr/>
          <p:nvPr/>
        </p:nvSpPr>
        <p:spPr>
          <a:xfrm>
            <a:off x="1756492" y="4102167"/>
            <a:ext cx="4707605" cy="369332"/>
          </a:xfrm>
          <a:prstGeom prst="rect">
            <a:avLst/>
          </a:prstGeom>
        </p:spPr>
        <p:txBody>
          <a:bodyPr wrap="square">
            <a:spAutoFit/>
          </a:bodyPr>
          <a:lstStyle/>
          <a:p>
            <a:pPr algn="ctr"/>
            <a:r>
              <a:rPr lang="en-US" dirty="0">
                <a:solidFill>
                  <a:srgbClr val="FFFFFF"/>
                </a:solidFill>
                <a:latin typeface="Open Sans" panose="020B0606030504020204" pitchFamily="34" charset="0"/>
              </a:rPr>
              <a:t>Learn more at </a:t>
            </a:r>
            <a:r>
              <a:rPr lang="en-US" b="1" dirty="0">
                <a:solidFill>
                  <a:srgbClr val="FFFFFF"/>
                </a:solidFill>
                <a:latin typeface="Open Sans" panose="020B0606030504020204" pitchFamily="34" charset="0"/>
              </a:rPr>
              <a:t>PHEAA.org/PAForward</a:t>
            </a:r>
          </a:p>
        </p:txBody>
      </p:sp>
      <p:sp>
        <p:nvSpPr>
          <p:cNvPr id="6" name="Rectangle 5">
            <a:extLst>
              <a:ext uri="{FF2B5EF4-FFF2-40B4-BE49-F238E27FC236}">
                <a16:creationId xmlns:a16="http://schemas.microsoft.com/office/drawing/2014/main" id="{9DA35907-C793-ED47-8A35-D9E374439B1A}"/>
              </a:ext>
            </a:extLst>
          </p:cNvPr>
          <p:cNvSpPr/>
          <p:nvPr/>
        </p:nvSpPr>
        <p:spPr>
          <a:xfrm>
            <a:off x="2230538" y="2162571"/>
            <a:ext cx="3735359" cy="969496"/>
          </a:xfrm>
          <a:prstGeom prst="rect">
            <a:avLst/>
          </a:prstGeom>
        </p:spPr>
        <p:txBody>
          <a:bodyPr wrap="square">
            <a:spAutoFit/>
          </a:bodyPr>
          <a:lstStyle/>
          <a:p>
            <a:pPr algn="ctr"/>
            <a:r>
              <a:rPr lang="en-US" sz="2850" b="1" spc="113" dirty="0">
                <a:solidFill>
                  <a:srgbClr val="FFFFFF"/>
                </a:solidFill>
                <a:latin typeface="Open Sans" panose="020B0606030504020204" pitchFamily="34" charset="0"/>
              </a:rPr>
              <a:t>PA’s Low-Cost Way</a:t>
            </a:r>
            <a:br>
              <a:rPr lang="en-US" sz="2850" b="1" spc="113" dirty="0">
                <a:solidFill>
                  <a:srgbClr val="FFFFFF"/>
                </a:solidFill>
                <a:latin typeface="Open Sans" panose="020B0606030504020204" pitchFamily="34" charset="0"/>
              </a:rPr>
            </a:br>
            <a:r>
              <a:rPr lang="en-US" sz="2850" b="1" spc="113" dirty="0">
                <a:solidFill>
                  <a:srgbClr val="FFFFFF"/>
                </a:solidFill>
                <a:latin typeface="Open Sans" panose="020B0606030504020204" pitchFamily="34" charset="0"/>
              </a:rPr>
              <a:t>to Pay for College!</a:t>
            </a:r>
            <a:endParaRPr lang="en-US" sz="2850" spc="113" dirty="0">
              <a:solidFill>
                <a:srgbClr val="FFFFFF"/>
              </a:solidFill>
              <a:latin typeface="Open Sans" panose="020B0606030504020204" pitchFamily="34" charset="0"/>
            </a:endParaRPr>
          </a:p>
        </p:txBody>
      </p:sp>
      <p:sp>
        <p:nvSpPr>
          <p:cNvPr id="10" name="Rectangle 9">
            <a:extLst>
              <a:ext uri="{FF2B5EF4-FFF2-40B4-BE49-F238E27FC236}">
                <a16:creationId xmlns:a16="http://schemas.microsoft.com/office/drawing/2014/main" id="{EC3BD771-1D86-BE41-849A-2E816DEDB6DF}"/>
              </a:ext>
            </a:extLst>
          </p:cNvPr>
          <p:cNvSpPr/>
          <p:nvPr/>
        </p:nvSpPr>
        <p:spPr>
          <a:xfrm rot="5400000">
            <a:off x="4064446" y="2869529"/>
            <a:ext cx="67538" cy="8257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2361971E-61A9-EA47-AF30-312E01FC004D}"/>
              </a:ext>
            </a:extLst>
          </p:cNvPr>
          <p:cNvSpPr/>
          <p:nvPr/>
        </p:nvSpPr>
        <p:spPr>
          <a:xfrm>
            <a:off x="2995630" y="3419018"/>
            <a:ext cx="2229328" cy="392415"/>
          </a:xfrm>
          <a:prstGeom prst="rect">
            <a:avLst/>
          </a:prstGeom>
        </p:spPr>
        <p:txBody>
          <a:bodyPr wrap="none">
            <a:spAutoFit/>
          </a:bodyPr>
          <a:lstStyle/>
          <a:p>
            <a:r>
              <a:rPr lang="en-US" sz="195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Low, Fixed Rates </a:t>
            </a:r>
            <a:endParaRPr lang="en-US" sz="1950" b="1" dirty="0">
              <a:latin typeface="Open Sans SemiBold" panose="020B0606030504020204" pitchFamily="34" charset="0"/>
              <a:ea typeface="Open Sans SemiBold" panose="020B0606030504020204" pitchFamily="34" charset="0"/>
              <a:cs typeface="Open Sans SemiBold" panose="020B0606030504020204" pitchFamily="34" charset="0"/>
            </a:endParaRPr>
          </a:p>
        </p:txBody>
      </p:sp>
    </p:spTree>
    <p:extLst>
      <p:ext uri="{BB962C8B-B14F-4D97-AF65-F5344CB8AC3E}">
        <p14:creationId xmlns:p14="http://schemas.microsoft.com/office/powerpoint/2010/main" val="949811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57400" y="2819402"/>
            <a:ext cx="7162800" cy="2633285"/>
          </a:xfrm>
          <a:prstGeom prst="rect">
            <a:avLst/>
          </a:prstGeom>
        </p:spPr>
        <p:txBody>
          <a:bodyPr wrap="square">
            <a:spAutoFit/>
          </a:bodyPr>
          <a:lstStyle/>
          <a:p>
            <a:pPr>
              <a:lnSpc>
                <a:spcPct val="90000"/>
              </a:lnSpc>
              <a:spcAft>
                <a:spcPts val="650"/>
              </a:spcAft>
            </a:pPr>
            <a:r>
              <a:rPr lang="en-US" sz="3200" b="1" dirty="0">
                <a:solidFill>
                  <a:srgbClr val="00C4D7"/>
                </a:solidFill>
              </a:rPr>
              <a:t>Ronald Felder</a:t>
            </a:r>
          </a:p>
          <a:p>
            <a:pPr>
              <a:lnSpc>
                <a:spcPct val="90000"/>
              </a:lnSpc>
              <a:spcBef>
                <a:spcPts val="300"/>
              </a:spcBef>
              <a:spcAft>
                <a:spcPts val="300"/>
              </a:spcAft>
            </a:pPr>
            <a:r>
              <a:rPr lang="en-US" sz="2400" dirty="0">
                <a:solidFill>
                  <a:prstClr val="black"/>
                </a:solidFill>
              </a:rPr>
              <a:t>Higher Education Access Partner</a:t>
            </a:r>
          </a:p>
          <a:p>
            <a:pPr>
              <a:lnSpc>
                <a:spcPct val="90000"/>
              </a:lnSpc>
              <a:spcBef>
                <a:spcPts val="300"/>
              </a:spcBef>
              <a:spcAft>
                <a:spcPts val="300"/>
              </a:spcAft>
            </a:pPr>
            <a:r>
              <a:rPr lang="en-US" sz="2400" dirty="0">
                <a:solidFill>
                  <a:prstClr val="black"/>
                </a:solidFill>
              </a:rPr>
              <a:t>Philadelphia Region</a:t>
            </a:r>
          </a:p>
          <a:p>
            <a:pPr>
              <a:lnSpc>
                <a:spcPct val="90000"/>
              </a:lnSpc>
              <a:spcBef>
                <a:spcPts val="300"/>
              </a:spcBef>
              <a:spcAft>
                <a:spcPts val="300"/>
              </a:spcAft>
            </a:pPr>
            <a:r>
              <a:rPr lang="en-US" sz="2400" dirty="0">
                <a:solidFill>
                  <a:prstClr val="black"/>
                </a:solidFill>
              </a:rPr>
              <a:t>PA Higher Education Assistance Agency (PHEAA)</a:t>
            </a:r>
          </a:p>
          <a:p>
            <a:pPr>
              <a:lnSpc>
                <a:spcPct val="90000"/>
              </a:lnSpc>
              <a:spcBef>
                <a:spcPts val="300"/>
              </a:spcBef>
              <a:spcAft>
                <a:spcPts val="300"/>
              </a:spcAft>
            </a:pPr>
            <a:r>
              <a:rPr lang="en-US" sz="2400" dirty="0">
                <a:solidFill>
                  <a:prstClr val="black"/>
                </a:solidFill>
              </a:rPr>
              <a:t>267-294-8204</a:t>
            </a:r>
          </a:p>
          <a:p>
            <a:pPr>
              <a:lnSpc>
                <a:spcPct val="90000"/>
              </a:lnSpc>
              <a:spcBef>
                <a:spcPts val="300"/>
              </a:spcBef>
              <a:spcAft>
                <a:spcPts val="300"/>
              </a:spcAft>
            </a:pPr>
            <a:r>
              <a:rPr lang="en-US" sz="2400" dirty="0">
                <a:solidFill>
                  <a:prstClr val="black"/>
                </a:solidFill>
              </a:rPr>
              <a:t>Ronald.Felder@pheaa.org</a:t>
            </a:r>
          </a:p>
        </p:txBody>
      </p:sp>
      <p:sp>
        <p:nvSpPr>
          <p:cNvPr id="9" name="Title 1"/>
          <p:cNvSpPr>
            <a:spLocks noGrp="1"/>
          </p:cNvSpPr>
          <p:nvPr>
            <p:ph type="title"/>
          </p:nvPr>
        </p:nvSpPr>
        <p:spPr>
          <a:prstGeom prst="rect">
            <a:avLst/>
          </a:prstGeom>
        </p:spPr>
        <p:txBody>
          <a:bodyPr/>
          <a:lstStyle/>
          <a:p>
            <a:r>
              <a:rPr lang="en-US"/>
              <a:t>Your Presenter</a:t>
            </a:r>
            <a:endParaRPr lang="en-US" dirty="0"/>
          </a:p>
        </p:txBody>
      </p:sp>
      <p:sp>
        <p:nvSpPr>
          <p:cNvPr id="2" name="Slide Number Placeholder 1">
            <a:extLst>
              <a:ext uri="{FF2B5EF4-FFF2-40B4-BE49-F238E27FC236}">
                <a16:creationId xmlns:a16="http://schemas.microsoft.com/office/drawing/2014/main" id="{09843BB7-28CD-A649-B919-7528CADDAC20}"/>
              </a:ext>
            </a:extLst>
          </p:cNvPr>
          <p:cNvSpPr>
            <a:spLocks noGrp="1"/>
          </p:cNvSpPr>
          <p:nvPr>
            <p:ph type="sldNum" sz="quarter" idx="12"/>
          </p:nvPr>
        </p:nvSpPr>
        <p:spPr/>
        <p:txBody>
          <a:bodyPr/>
          <a:lstStyle/>
          <a:p>
            <a:fld id="{3ECAA9F2-51A7-FA4F-B019-4D81CA3B727C}" type="slidenum">
              <a:rPr lang="en-US" smtClean="0"/>
              <a:pPr/>
              <a:t>2</a:t>
            </a:fld>
            <a:endParaRPr lang="en-US" dirty="0"/>
          </a:p>
        </p:txBody>
      </p:sp>
      <p:pic>
        <p:nvPicPr>
          <p:cNvPr id="10" name="Picture 2">
            <a:extLst>
              <a:ext uri="{FF2B5EF4-FFF2-40B4-BE49-F238E27FC236}">
                <a16:creationId xmlns:a16="http://schemas.microsoft.com/office/drawing/2014/main" id="{617ADB1D-16CE-E84B-B68E-020B5D489BE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t="3818" b="3818"/>
          <a:stretch>
            <a:fillRect/>
          </a:stretch>
        </p:blipFill>
        <p:spPr bwMode="auto">
          <a:xfrm>
            <a:off x="6546676" y="762000"/>
            <a:ext cx="3664124"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5C58C557-452E-3243-8CEF-B121BB33D61F}"/>
              </a:ext>
            </a:extLst>
          </p:cNvPr>
          <p:cNvPicPr>
            <a:picLocks noChangeAspect="1"/>
          </p:cNvPicPr>
          <p:nvPr/>
        </p:nvPicPr>
        <p:blipFill>
          <a:blip r:embed="rId4"/>
          <a:stretch>
            <a:fillRect/>
          </a:stretch>
        </p:blipFill>
        <p:spPr>
          <a:xfrm>
            <a:off x="9448803" y="1371602"/>
            <a:ext cx="248055" cy="237931"/>
          </a:xfrm>
          <a:prstGeom prst="rect">
            <a:avLst/>
          </a:prstGeom>
        </p:spPr>
      </p:pic>
    </p:spTree>
    <p:extLst>
      <p:ext uri="{BB962C8B-B14F-4D97-AF65-F5344CB8AC3E}">
        <p14:creationId xmlns:p14="http://schemas.microsoft.com/office/powerpoint/2010/main" val="150740470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r>
              <a:rPr lang="en-US" dirty="0"/>
              <a:t>Be a Smart Borrower</a:t>
            </a:r>
          </a:p>
        </p:txBody>
      </p:sp>
      <p:sp>
        <p:nvSpPr>
          <p:cNvPr id="10" name="Content Placeholder 2"/>
          <p:cNvSpPr>
            <a:spLocks noGrp="1"/>
          </p:cNvSpPr>
          <p:nvPr>
            <p:ph idx="1"/>
          </p:nvPr>
        </p:nvSpPr>
        <p:spPr>
          <a:xfrm>
            <a:off x="484632" y="1646239"/>
            <a:ext cx="11301984" cy="4924781"/>
          </a:xfrm>
        </p:spPr>
        <p:txBody>
          <a:bodyPr>
            <a:normAutofit/>
          </a:bodyPr>
          <a:lstStyle/>
          <a:p>
            <a:pPr>
              <a:lnSpc>
                <a:spcPct val="100000"/>
              </a:lnSpc>
            </a:pPr>
            <a:r>
              <a:rPr lang="en-US" sz="2000" dirty="0"/>
              <a:t>Exhaust all free financial aid options before borrowing student loans</a:t>
            </a:r>
          </a:p>
          <a:p>
            <a:pPr>
              <a:lnSpc>
                <a:spcPct val="100000"/>
              </a:lnSpc>
            </a:pPr>
            <a:r>
              <a:rPr lang="en-US" sz="2000" dirty="0"/>
              <a:t>Seek federal student loans before private student loans</a:t>
            </a:r>
          </a:p>
          <a:p>
            <a:pPr>
              <a:lnSpc>
                <a:spcPct val="100000"/>
              </a:lnSpc>
            </a:pPr>
            <a:r>
              <a:rPr lang="en-US" sz="2000" dirty="0"/>
              <a:t>Only borrower the amount needed (loans must be repaid)</a:t>
            </a:r>
          </a:p>
          <a:p>
            <a:pPr>
              <a:lnSpc>
                <a:spcPct val="100000"/>
              </a:lnSpc>
            </a:pPr>
            <a:r>
              <a:rPr lang="en-US" sz="2000" dirty="0"/>
              <a:t>Do your research!</a:t>
            </a:r>
          </a:p>
          <a:p>
            <a:endParaRPr lang="en-US" sz="800" dirty="0"/>
          </a:p>
          <a:p>
            <a:r>
              <a:rPr lang="en-US" sz="1800" b="1" dirty="0"/>
              <a:t>MySmartBorrowing.org: </a:t>
            </a:r>
            <a:r>
              <a:rPr lang="en-US" sz="1800" dirty="0"/>
              <a:t>An interactive, online tool created by PHEAA that helps students and families:</a:t>
            </a:r>
          </a:p>
          <a:p>
            <a:pPr marL="640080" lvl="1"/>
            <a:r>
              <a:rPr lang="en-US" sz="1800" dirty="0"/>
              <a:t>Estimate career, salaries &amp; college tuition</a:t>
            </a:r>
          </a:p>
          <a:p>
            <a:pPr marL="640080" lvl="1"/>
            <a:r>
              <a:rPr lang="en-US" sz="1800" dirty="0"/>
              <a:t>View the impact of savings on overall cost</a:t>
            </a:r>
          </a:p>
          <a:p>
            <a:pPr marL="640080" lvl="1"/>
            <a:r>
              <a:rPr lang="en-US" sz="1800" dirty="0"/>
              <a:t>Calculate loan repayment</a:t>
            </a:r>
          </a:p>
          <a:p>
            <a:pPr marL="640080" lvl="1"/>
            <a:r>
              <a:rPr lang="en-US" sz="1800" dirty="0"/>
              <a:t>Avoid borrowing too much money</a:t>
            </a:r>
          </a:p>
          <a:p>
            <a:pPr>
              <a:lnSpc>
                <a:spcPct val="100000"/>
              </a:lnSpc>
            </a:pPr>
            <a:endParaRPr lang="en-US" dirty="0"/>
          </a:p>
          <a:p>
            <a:endParaRPr lang="en-US" dirty="0"/>
          </a:p>
        </p:txBody>
      </p:sp>
      <p:grpSp>
        <p:nvGrpSpPr>
          <p:cNvPr id="5" name="Group 4"/>
          <p:cNvGrpSpPr/>
          <p:nvPr/>
        </p:nvGrpSpPr>
        <p:grpSpPr>
          <a:xfrm>
            <a:off x="7162800" y="4191000"/>
            <a:ext cx="3327174" cy="2438400"/>
            <a:chOff x="1111636" y="3030730"/>
            <a:chExt cx="7315743" cy="3012718"/>
          </a:xfrm>
        </p:grpSpPr>
        <p:pic>
          <p:nvPicPr>
            <p:cNvPr id="6" name="Picture 5"/>
            <p:cNvPicPr>
              <a:picLocks noChangeAspect="1"/>
            </p:cNvPicPr>
            <p:nvPr/>
          </p:nvPicPr>
          <p:blipFill>
            <a:blip r:embed="rId2"/>
            <a:stretch>
              <a:fillRect/>
            </a:stretch>
          </p:blipFill>
          <p:spPr>
            <a:xfrm>
              <a:off x="1111636" y="3068012"/>
              <a:ext cx="1360219" cy="1198836"/>
            </a:xfrm>
            <a:prstGeom prst="rect">
              <a:avLst/>
            </a:prstGeom>
          </p:spPr>
        </p:pic>
        <p:pic>
          <p:nvPicPr>
            <p:cNvPr id="7" name="Picture 6"/>
            <p:cNvPicPr>
              <a:picLocks noChangeAspect="1"/>
            </p:cNvPicPr>
            <p:nvPr/>
          </p:nvPicPr>
          <p:blipFill>
            <a:blip r:embed="rId3"/>
            <a:stretch>
              <a:fillRect/>
            </a:stretch>
          </p:blipFill>
          <p:spPr>
            <a:xfrm>
              <a:off x="1111636" y="4844612"/>
              <a:ext cx="1360219" cy="1198836"/>
            </a:xfrm>
            <a:prstGeom prst="rect">
              <a:avLst/>
            </a:prstGeom>
          </p:spPr>
        </p:pic>
        <p:pic>
          <p:nvPicPr>
            <p:cNvPr id="8" name="Picture 7"/>
            <p:cNvPicPr>
              <a:picLocks noChangeAspect="1"/>
            </p:cNvPicPr>
            <p:nvPr/>
          </p:nvPicPr>
          <p:blipFill>
            <a:blip r:embed="rId4"/>
            <a:stretch>
              <a:fillRect/>
            </a:stretch>
          </p:blipFill>
          <p:spPr>
            <a:xfrm>
              <a:off x="4755011" y="3030730"/>
              <a:ext cx="1360219" cy="1198836"/>
            </a:xfrm>
            <a:prstGeom prst="rect">
              <a:avLst/>
            </a:prstGeom>
          </p:spPr>
        </p:pic>
        <p:pic>
          <p:nvPicPr>
            <p:cNvPr id="11" name="Picture 10"/>
            <p:cNvPicPr>
              <a:picLocks noChangeAspect="1"/>
            </p:cNvPicPr>
            <p:nvPr/>
          </p:nvPicPr>
          <p:blipFill>
            <a:blip r:embed="rId5"/>
            <a:stretch>
              <a:fillRect/>
            </a:stretch>
          </p:blipFill>
          <p:spPr>
            <a:xfrm>
              <a:off x="4755011" y="4844612"/>
              <a:ext cx="1360219" cy="1198836"/>
            </a:xfrm>
            <a:prstGeom prst="rect">
              <a:avLst/>
            </a:prstGeom>
          </p:spPr>
        </p:pic>
        <p:sp>
          <p:nvSpPr>
            <p:cNvPr id="12" name="TextBox 11"/>
            <p:cNvSpPr txBox="1"/>
            <p:nvPr/>
          </p:nvSpPr>
          <p:spPr>
            <a:xfrm>
              <a:off x="2367668" y="3259330"/>
              <a:ext cx="2403928" cy="722507"/>
            </a:xfrm>
            <a:prstGeom prst="rect">
              <a:avLst/>
            </a:prstGeom>
            <a:noFill/>
          </p:spPr>
          <p:txBody>
            <a:bodyPr wrap="square" rtlCol="0">
              <a:spAutoFit/>
            </a:bodyPr>
            <a:lstStyle/>
            <a:p>
              <a:r>
                <a:rPr lang="en-US" sz="1600" b="1" dirty="0">
                  <a:solidFill>
                    <a:schemeClr val="tx2"/>
                  </a:solidFill>
                </a:rPr>
                <a:t>Select a </a:t>
              </a:r>
              <a:br>
                <a:rPr lang="en-US" sz="1600" b="1" dirty="0">
                  <a:solidFill>
                    <a:schemeClr val="tx2"/>
                  </a:solidFill>
                </a:rPr>
              </a:br>
              <a:r>
                <a:rPr lang="en-US" sz="1600" b="1" dirty="0">
                  <a:solidFill>
                    <a:schemeClr val="tx2"/>
                  </a:solidFill>
                </a:rPr>
                <a:t>Career</a:t>
              </a:r>
            </a:p>
          </p:txBody>
        </p:sp>
        <p:sp>
          <p:nvSpPr>
            <p:cNvPr id="13" name="TextBox 12"/>
            <p:cNvSpPr txBox="1"/>
            <p:nvPr/>
          </p:nvSpPr>
          <p:spPr>
            <a:xfrm>
              <a:off x="2367668" y="5052849"/>
              <a:ext cx="2403928" cy="722507"/>
            </a:xfrm>
            <a:prstGeom prst="rect">
              <a:avLst/>
            </a:prstGeom>
            <a:noFill/>
          </p:spPr>
          <p:txBody>
            <a:bodyPr wrap="square" rtlCol="0">
              <a:spAutoFit/>
            </a:bodyPr>
            <a:lstStyle/>
            <a:p>
              <a:r>
                <a:rPr lang="en-US" sz="1600" b="1" dirty="0">
                  <a:solidFill>
                    <a:schemeClr val="tx2"/>
                  </a:solidFill>
                </a:rPr>
                <a:t>Select a School</a:t>
              </a:r>
            </a:p>
          </p:txBody>
        </p:sp>
        <p:sp>
          <p:nvSpPr>
            <p:cNvPr id="14" name="TextBox 13"/>
            <p:cNvSpPr txBox="1"/>
            <p:nvPr/>
          </p:nvSpPr>
          <p:spPr>
            <a:xfrm>
              <a:off x="6023451" y="3224049"/>
              <a:ext cx="2403928" cy="722507"/>
            </a:xfrm>
            <a:prstGeom prst="rect">
              <a:avLst/>
            </a:prstGeom>
            <a:noFill/>
          </p:spPr>
          <p:txBody>
            <a:bodyPr wrap="square" rtlCol="0">
              <a:spAutoFit/>
            </a:bodyPr>
            <a:lstStyle/>
            <a:p>
              <a:r>
                <a:rPr lang="en-US" sz="1600" b="1" dirty="0">
                  <a:solidFill>
                    <a:schemeClr val="tx2"/>
                  </a:solidFill>
                </a:rPr>
                <a:t>Factor in Savings</a:t>
              </a:r>
            </a:p>
          </p:txBody>
        </p:sp>
        <p:sp>
          <p:nvSpPr>
            <p:cNvPr id="15" name="TextBox 14"/>
            <p:cNvSpPr txBox="1"/>
            <p:nvPr/>
          </p:nvSpPr>
          <p:spPr>
            <a:xfrm>
              <a:off x="6023451" y="5248810"/>
              <a:ext cx="2403928" cy="722507"/>
            </a:xfrm>
            <a:prstGeom prst="rect">
              <a:avLst/>
            </a:prstGeom>
            <a:noFill/>
          </p:spPr>
          <p:txBody>
            <a:bodyPr wrap="square" rtlCol="0">
              <a:spAutoFit/>
            </a:bodyPr>
            <a:lstStyle/>
            <a:p>
              <a:r>
                <a:rPr lang="en-US" sz="1600" b="1" dirty="0">
                  <a:solidFill>
                    <a:schemeClr val="tx2"/>
                  </a:solidFill>
                </a:rPr>
                <a:t>Get Results</a:t>
              </a:r>
            </a:p>
          </p:txBody>
        </p:sp>
      </p:grpSp>
      <p:pic>
        <p:nvPicPr>
          <p:cNvPr id="1028"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00800" y="733426"/>
            <a:ext cx="4262824"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72661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The Application Process</a:t>
            </a:r>
          </a:p>
        </p:txBody>
      </p:sp>
    </p:spTree>
    <p:extLst>
      <p:ext uri="{BB962C8B-B14F-4D97-AF65-F5344CB8AC3E}">
        <p14:creationId xmlns:p14="http://schemas.microsoft.com/office/powerpoint/2010/main" val="3246284724"/>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200400" y="1016913"/>
            <a:ext cx="7467600" cy="35468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prstGeom prst="rect">
            <a:avLst/>
          </a:prstGeom>
        </p:spPr>
        <p:txBody>
          <a:bodyPr>
            <a:normAutofit/>
          </a:bodyPr>
          <a:lstStyle/>
          <a:p>
            <a:r>
              <a:rPr lang="en-US" dirty="0">
                <a:solidFill>
                  <a:schemeClr val="bg1"/>
                </a:solidFill>
              </a:rPr>
              <a:t>Financial Aid Forms</a:t>
            </a:r>
          </a:p>
        </p:txBody>
      </p:sp>
      <p:sp>
        <p:nvSpPr>
          <p:cNvPr id="8" name="Rectangle 7"/>
          <p:cNvSpPr/>
          <p:nvPr/>
        </p:nvSpPr>
        <p:spPr>
          <a:xfrm>
            <a:off x="3733800" y="990601"/>
            <a:ext cx="6629400" cy="430887"/>
          </a:xfrm>
          <a:prstGeom prst="rect">
            <a:avLst/>
          </a:prstGeom>
        </p:spPr>
        <p:txBody>
          <a:bodyPr wrap="square">
            <a:spAutoFit/>
          </a:bodyPr>
          <a:lstStyle/>
          <a:p>
            <a:r>
              <a:rPr lang="en-US" sz="2200" b="1" dirty="0">
                <a:solidFill>
                  <a:schemeClr val="bg1"/>
                </a:solidFill>
              </a:rPr>
              <a:t>Know which forms are required by each school </a:t>
            </a:r>
          </a:p>
        </p:txBody>
      </p:sp>
      <p:pic>
        <p:nvPicPr>
          <p:cNvPr id="12" name="Picture 4" descr="http://tse1.mm.bing.net/th?&amp;id=OIP.M7ace7c9d1f41e32ba86bc16d6d1a9e24o0&amp;w=261&amp;h=169&amp;c=0&amp;pid=1.9&amp;rs=0&amp;p=0&amp;r=0">
            <a:hlinkClick r:id="rId2" tooltip="View image details"/>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72400" y="5257800"/>
            <a:ext cx="2895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bwMode="auto">
          <a:xfrm>
            <a:off x="304800" y="1595157"/>
            <a:ext cx="10058400" cy="486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lvl1pPr marL="342900" indent="-342900" algn="l" rtl="0" eaLnBrk="0" fontAlgn="base" hangingPunct="0">
              <a:spcBef>
                <a:spcPct val="20000"/>
              </a:spcBef>
              <a:spcAft>
                <a:spcPct val="0"/>
              </a:spcAft>
              <a:buClr>
                <a:srgbClr val="00A4E3"/>
              </a:buClr>
              <a:buChar char="•"/>
              <a:defRPr sz="2800">
                <a:solidFill>
                  <a:srgbClr val="606062"/>
                </a:solidFill>
                <a:latin typeface="+mn-lt"/>
                <a:ea typeface="+mn-ea"/>
                <a:cs typeface="+mn-cs"/>
              </a:defRPr>
            </a:lvl1pPr>
            <a:lvl2pPr marL="742950" indent="-285750" algn="l" rtl="0" eaLnBrk="0" fontAlgn="base" hangingPunct="0">
              <a:spcBef>
                <a:spcPct val="20000"/>
              </a:spcBef>
              <a:spcAft>
                <a:spcPct val="0"/>
              </a:spcAft>
              <a:buClr>
                <a:srgbClr val="00A4E3"/>
              </a:buClr>
              <a:buChar char="–"/>
              <a:defRPr sz="2400">
                <a:solidFill>
                  <a:srgbClr val="606062"/>
                </a:solidFill>
                <a:latin typeface="+mn-lt"/>
                <a:ea typeface="+mn-ea"/>
              </a:defRPr>
            </a:lvl2pPr>
            <a:lvl3pPr marL="1143000" indent="-228600" algn="l" rtl="0" eaLnBrk="0" fontAlgn="base" hangingPunct="0">
              <a:spcBef>
                <a:spcPct val="20000"/>
              </a:spcBef>
              <a:spcAft>
                <a:spcPct val="0"/>
              </a:spcAft>
              <a:buClr>
                <a:srgbClr val="00A4E3"/>
              </a:buClr>
              <a:buChar char="•"/>
              <a:defRPr sz="2000">
                <a:solidFill>
                  <a:srgbClr val="606062"/>
                </a:solidFill>
                <a:latin typeface="+mn-lt"/>
                <a:ea typeface="+mn-ea"/>
              </a:defRPr>
            </a:lvl3pPr>
            <a:lvl4pPr marL="1600200" indent="-228600" algn="l" rtl="0" eaLnBrk="0" fontAlgn="base" hangingPunct="0">
              <a:spcBef>
                <a:spcPct val="20000"/>
              </a:spcBef>
              <a:spcAft>
                <a:spcPct val="0"/>
              </a:spcAft>
              <a:buClr>
                <a:srgbClr val="00A4E3"/>
              </a:buClr>
              <a:buChar char="–"/>
              <a:defRPr>
                <a:solidFill>
                  <a:srgbClr val="606062"/>
                </a:solidFill>
                <a:latin typeface="+mn-lt"/>
                <a:ea typeface="+mn-ea"/>
              </a:defRPr>
            </a:lvl4pPr>
            <a:lvl5pPr marL="2057400" indent="-228600" algn="l" rtl="0" eaLnBrk="0" fontAlgn="base" hangingPunct="0">
              <a:spcBef>
                <a:spcPct val="20000"/>
              </a:spcBef>
              <a:spcAft>
                <a:spcPct val="0"/>
              </a:spcAft>
              <a:buClr>
                <a:srgbClr val="00A4E3"/>
              </a:buClr>
              <a:buChar char="»"/>
              <a:defRPr>
                <a:solidFill>
                  <a:srgbClr val="606062"/>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marL="0" indent="0">
              <a:buNone/>
              <a:defRPr/>
            </a:pPr>
            <a:endParaRPr lang="en-US" sz="8000" b="1" u="sng" kern="0" dirty="0">
              <a:solidFill>
                <a:srgbClr val="0000CC"/>
              </a:solidFill>
              <a:cs typeface="Aharoni" panose="02010803020104030203" pitchFamily="2" charset="-79"/>
            </a:endParaRPr>
          </a:p>
          <a:p>
            <a:pPr marL="0" indent="0">
              <a:buNone/>
              <a:defRPr/>
            </a:pPr>
            <a:r>
              <a:rPr lang="en-US" sz="8000" b="1" u="sng" kern="0" dirty="0">
                <a:solidFill>
                  <a:srgbClr val="0000CC"/>
                </a:solidFill>
                <a:cs typeface="Aharoni" panose="02010803020104030203" pitchFamily="2" charset="-79"/>
              </a:rPr>
              <a:t>All Schools Require:</a:t>
            </a:r>
          </a:p>
          <a:p>
            <a:pPr>
              <a:buFont typeface="Wingdings" pitchFamily="2" charset="2"/>
              <a:buChar char="§"/>
              <a:defRPr/>
            </a:pPr>
            <a:r>
              <a:rPr lang="en-US" sz="8000" b="1" u="sng" kern="0" dirty="0">
                <a:solidFill>
                  <a:schemeClr val="tx1"/>
                </a:solidFill>
                <a:cs typeface="Aharoni" panose="02010803020104030203" pitchFamily="2" charset="-79"/>
              </a:rPr>
              <a:t>F</a:t>
            </a:r>
            <a:r>
              <a:rPr lang="en-US" sz="8000" b="1" kern="0" dirty="0">
                <a:solidFill>
                  <a:schemeClr val="tx1"/>
                </a:solidFill>
                <a:cs typeface="Aharoni" panose="02010803020104030203" pitchFamily="2" charset="-79"/>
              </a:rPr>
              <a:t>ree </a:t>
            </a:r>
            <a:r>
              <a:rPr lang="en-US" sz="8000" b="1" u="sng" kern="0" dirty="0">
                <a:solidFill>
                  <a:schemeClr val="tx1"/>
                </a:solidFill>
                <a:cs typeface="Aharoni" panose="02010803020104030203" pitchFamily="2" charset="-79"/>
              </a:rPr>
              <a:t>A</a:t>
            </a:r>
            <a:r>
              <a:rPr lang="en-US" sz="8000" b="1" kern="0" dirty="0">
                <a:solidFill>
                  <a:schemeClr val="tx1"/>
                </a:solidFill>
                <a:cs typeface="Aharoni" panose="02010803020104030203" pitchFamily="2" charset="-79"/>
              </a:rPr>
              <a:t>pplication for </a:t>
            </a:r>
            <a:r>
              <a:rPr lang="en-US" sz="8000" b="1" u="sng" kern="0" dirty="0">
                <a:solidFill>
                  <a:schemeClr val="tx1"/>
                </a:solidFill>
                <a:cs typeface="Aharoni" panose="02010803020104030203" pitchFamily="2" charset="-79"/>
              </a:rPr>
              <a:t>F</a:t>
            </a:r>
            <a:r>
              <a:rPr lang="en-US" sz="8000" b="1" kern="0" dirty="0">
                <a:solidFill>
                  <a:schemeClr val="tx1"/>
                </a:solidFill>
                <a:cs typeface="Aharoni" panose="02010803020104030203" pitchFamily="2" charset="-79"/>
              </a:rPr>
              <a:t>ederal </a:t>
            </a:r>
            <a:r>
              <a:rPr lang="en-US" sz="8000" b="1" u="sng" kern="0" dirty="0">
                <a:solidFill>
                  <a:schemeClr val="tx1"/>
                </a:solidFill>
                <a:cs typeface="Aharoni" panose="02010803020104030203" pitchFamily="2" charset="-79"/>
              </a:rPr>
              <a:t>S</a:t>
            </a:r>
            <a:r>
              <a:rPr lang="en-US" sz="8000" b="1" kern="0" dirty="0">
                <a:solidFill>
                  <a:schemeClr val="tx1"/>
                </a:solidFill>
                <a:cs typeface="Aharoni" panose="02010803020104030203" pitchFamily="2" charset="-79"/>
              </a:rPr>
              <a:t>tudent </a:t>
            </a:r>
            <a:r>
              <a:rPr lang="en-US" sz="8000" b="1" u="sng" kern="0" dirty="0">
                <a:solidFill>
                  <a:schemeClr val="tx1"/>
                </a:solidFill>
                <a:cs typeface="Aharoni" panose="02010803020104030203" pitchFamily="2" charset="-79"/>
              </a:rPr>
              <a:t>A</a:t>
            </a:r>
            <a:r>
              <a:rPr lang="en-US" sz="8000" b="1" kern="0" dirty="0">
                <a:solidFill>
                  <a:schemeClr val="tx1"/>
                </a:solidFill>
                <a:cs typeface="Aharoni" panose="02010803020104030203" pitchFamily="2" charset="-79"/>
              </a:rPr>
              <a:t>id</a:t>
            </a:r>
            <a:r>
              <a:rPr lang="en-US" sz="8000" b="1" kern="0" dirty="0">
                <a:solidFill>
                  <a:schemeClr val="tx1"/>
                </a:solidFill>
              </a:rPr>
              <a:t> (</a:t>
            </a:r>
            <a:r>
              <a:rPr lang="en-US" sz="6400" b="1" kern="0" dirty="0">
                <a:solidFill>
                  <a:schemeClr val="tx1"/>
                </a:solidFill>
              </a:rPr>
              <a:t>FAFSA) </a:t>
            </a:r>
            <a:endParaRPr lang="en-US" sz="6400" b="1" u="sng" kern="0" dirty="0">
              <a:solidFill>
                <a:schemeClr val="tx1"/>
              </a:solidFill>
            </a:endParaRPr>
          </a:p>
          <a:p>
            <a:pPr lvl="2">
              <a:buFont typeface="Wingdings" pitchFamily="2" charset="2"/>
              <a:buChar char="§"/>
              <a:defRPr/>
            </a:pPr>
            <a:r>
              <a:rPr lang="en-US" sz="6400" kern="0" dirty="0">
                <a:solidFill>
                  <a:schemeClr val="tx1"/>
                </a:solidFill>
              </a:rPr>
              <a:t>Required by PHEAA, and some scholarship organizations as well</a:t>
            </a:r>
            <a:endParaRPr lang="en-US" sz="6400" b="1" u="sng" kern="0" dirty="0">
              <a:solidFill>
                <a:schemeClr val="tx1"/>
              </a:solidFill>
            </a:endParaRPr>
          </a:p>
          <a:p>
            <a:pPr marL="914400" lvl="2" indent="0">
              <a:buNone/>
              <a:defRPr/>
            </a:pPr>
            <a:endParaRPr lang="en-US" sz="6400" kern="0" dirty="0">
              <a:solidFill>
                <a:schemeClr val="tx1"/>
              </a:solidFill>
            </a:endParaRPr>
          </a:p>
          <a:p>
            <a:pPr>
              <a:buFont typeface="Wingdings" pitchFamily="2" charset="2"/>
              <a:buChar char="§"/>
              <a:defRPr/>
            </a:pPr>
            <a:r>
              <a:rPr lang="en-US" sz="8000" b="1" kern="0" dirty="0">
                <a:solidFill>
                  <a:schemeClr val="tx1"/>
                </a:solidFill>
              </a:rPr>
              <a:t>PA State Grant Form </a:t>
            </a:r>
            <a:r>
              <a:rPr lang="en-US" sz="8000" kern="0" dirty="0">
                <a:solidFill>
                  <a:schemeClr val="tx1"/>
                </a:solidFill>
              </a:rPr>
              <a:t>(</a:t>
            </a:r>
            <a:r>
              <a:rPr lang="en-US" sz="6400" kern="0" dirty="0">
                <a:solidFill>
                  <a:schemeClr val="tx1"/>
                </a:solidFill>
              </a:rPr>
              <a:t>SGF) through PHEAA</a:t>
            </a:r>
          </a:p>
          <a:p>
            <a:pPr lvl="2">
              <a:buFont typeface="Wingdings" pitchFamily="2" charset="2"/>
              <a:buChar char="§"/>
              <a:defRPr/>
            </a:pPr>
            <a:r>
              <a:rPr lang="en-US" sz="6400" kern="0" dirty="0">
                <a:solidFill>
                  <a:schemeClr val="tx1"/>
                </a:solidFill>
              </a:rPr>
              <a:t>Required for first -year students</a:t>
            </a:r>
          </a:p>
          <a:p>
            <a:pPr lvl="2">
              <a:buFont typeface="Wingdings" pitchFamily="2" charset="2"/>
              <a:buChar char="§"/>
              <a:defRPr/>
            </a:pPr>
            <a:r>
              <a:rPr lang="en-US" sz="6400" kern="0" dirty="0">
                <a:solidFill>
                  <a:schemeClr val="tx1"/>
                </a:solidFill>
              </a:rPr>
              <a:t>Link from the FAFSA form or apply at </a:t>
            </a:r>
            <a:r>
              <a:rPr lang="en-US" sz="6400" b="1" u="sng" kern="0" dirty="0">
                <a:solidFill>
                  <a:schemeClr val="tx1"/>
                </a:solidFill>
                <a:hlinkClick r:id="rId4"/>
              </a:rPr>
              <a:t>www.pheaa.org</a:t>
            </a:r>
            <a:endParaRPr lang="en-US" sz="6400" b="1" u="sng" kern="0" dirty="0">
              <a:solidFill>
                <a:schemeClr val="tx1"/>
              </a:solidFill>
            </a:endParaRPr>
          </a:p>
          <a:p>
            <a:pPr marL="914400" lvl="2" indent="0">
              <a:buNone/>
              <a:defRPr/>
            </a:pPr>
            <a:endParaRPr lang="en-US" sz="6400" b="1" u="sng" kern="0" dirty="0">
              <a:solidFill>
                <a:schemeClr val="tx1"/>
              </a:solidFill>
            </a:endParaRPr>
          </a:p>
          <a:p>
            <a:pPr marL="0" indent="0">
              <a:buNone/>
              <a:defRPr/>
            </a:pPr>
            <a:r>
              <a:rPr lang="en-US" sz="7200" b="1" u="sng" kern="0" dirty="0">
                <a:solidFill>
                  <a:schemeClr val="tx1"/>
                </a:solidFill>
              </a:rPr>
              <a:t>Some Schools Require</a:t>
            </a:r>
            <a:r>
              <a:rPr lang="en-US" sz="8000" b="1" u="sng" kern="0" dirty="0">
                <a:solidFill>
                  <a:schemeClr val="tx1"/>
                </a:solidFill>
              </a:rPr>
              <a:t>: </a:t>
            </a:r>
          </a:p>
          <a:p>
            <a:pPr>
              <a:buFont typeface="Wingdings" panose="05000000000000000000" pitchFamily="2" charset="2"/>
              <a:buChar char="§"/>
              <a:defRPr/>
            </a:pPr>
            <a:r>
              <a:rPr lang="en-US" sz="7200" b="1" kern="0" dirty="0">
                <a:solidFill>
                  <a:schemeClr val="tx1"/>
                </a:solidFill>
              </a:rPr>
              <a:t>CSS Profile </a:t>
            </a:r>
            <a:r>
              <a:rPr lang="en-US" sz="7200" kern="0" dirty="0">
                <a:solidFill>
                  <a:schemeClr val="tx1"/>
                </a:solidFill>
              </a:rPr>
              <a:t>(College Scholarship Service) </a:t>
            </a:r>
          </a:p>
          <a:p>
            <a:pPr lvl="1">
              <a:buFont typeface="Wingdings" panose="05000000000000000000" pitchFamily="2" charset="2"/>
              <a:buChar char="§"/>
              <a:defRPr/>
            </a:pPr>
            <a:r>
              <a:rPr lang="en-US" sz="7200" b="1" u="sng" kern="0" dirty="0">
                <a:solidFill>
                  <a:schemeClr val="tx1"/>
                </a:solidFill>
              </a:rPr>
              <a:t>https://student.collegeboard.org/css-financial-aid-profile</a:t>
            </a:r>
          </a:p>
          <a:p>
            <a:pPr marL="0" indent="0">
              <a:buNone/>
              <a:defRPr/>
            </a:pPr>
            <a:endParaRPr lang="en-US" sz="7200" kern="0" dirty="0">
              <a:solidFill>
                <a:schemeClr val="tx1"/>
              </a:solidFill>
            </a:endParaRPr>
          </a:p>
          <a:p>
            <a:pPr>
              <a:buFont typeface="Wingdings" panose="05000000000000000000" pitchFamily="2" charset="2"/>
              <a:buChar char="§"/>
              <a:defRPr/>
            </a:pPr>
            <a:r>
              <a:rPr lang="en-US" sz="7200" b="1" kern="0" dirty="0">
                <a:solidFill>
                  <a:schemeClr val="tx1"/>
                </a:solidFill>
              </a:rPr>
              <a:t> Institutional Financial Aid Forms </a:t>
            </a:r>
          </a:p>
          <a:p>
            <a:pPr lvl="1">
              <a:buFont typeface="Wingdings" panose="05000000000000000000" pitchFamily="2" charset="2"/>
              <a:buChar char="§"/>
              <a:defRPr/>
            </a:pPr>
            <a:r>
              <a:rPr lang="en-US" sz="7200" kern="0" dirty="0">
                <a:solidFill>
                  <a:schemeClr val="tx1"/>
                </a:solidFill>
              </a:rPr>
              <a:t>Internal forms specific to each school</a:t>
            </a:r>
          </a:p>
          <a:p>
            <a:pPr lvl="1">
              <a:buFont typeface="Wingdings" panose="05000000000000000000" pitchFamily="2" charset="2"/>
              <a:buChar char="§"/>
              <a:defRPr/>
            </a:pPr>
            <a:r>
              <a:rPr lang="en-US" sz="7200" kern="0" dirty="0">
                <a:solidFill>
                  <a:schemeClr val="tx1"/>
                </a:solidFill>
              </a:rPr>
              <a:t>Required by some schools</a:t>
            </a:r>
          </a:p>
          <a:p>
            <a:pPr marL="457200" lvl="1" indent="0">
              <a:buNone/>
              <a:defRPr/>
            </a:pPr>
            <a:endParaRPr lang="en-US" sz="6000" kern="0" dirty="0"/>
          </a:p>
        </p:txBody>
      </p:sp>
    </p:spTree>
    <p:extLst>
      <p:ext uri="{BB962C8B-B14F-4D97-AF65-F5344CB8AC3E}">
        <p14:creationId xmlns:p14="http://schemas.microsoft.com/office/powerpoint/2010/main" val="377458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altLang="en-US" sz="3600" dirty="0">
                <a:latin typeface="Oswald"/>
              </a:rPr>
              <a:t>Free Application for Federal Student Aid (FAFSA</a:t>
            </a:r>
            <a:r>
              <a:rPr lang="en-US" altLang="en-US" sz="3600" baseline="30000" dirty="0">
                <a:latin typeface="Arial" panose="020B0604020202020204" pitchFamily="34" charset="0"/>
                <a:cs typeface="Arial" panose="020B0604020202020204" pitchFamily="34" charset="0"/>
              </a:rPr>
              <a:t>®</a:t>
            </a:r>
            <a:r>
              <a:rPr lang="en-US" altLang="en-US" sz="3600" dirty="0">
                <a:latin typeface="Oswald"/>
              </a:rPr>
              <a:t>) </a:t>
            </a:r>
            <a:endParaRPr lang="en-US" spc="-150" dirty="0"/>
          </a:p>
        </p:txBody>
      </p:sp>
      <p:sp>
        <p:nvSpPr>
          <p:cNvPr id="2" name="Slide Number Placeholder 1">
            <a:extLst>
              <a:ext uri="{FF2B5EF4-FFF2-40B4-BE49-F238E27FC236}">
                <a16:creationId xmlns:a16="http://schemas.microsoft.com/office/drawing/2014/main" id="{D63ECB5B-1781-A74D-A53D-3FC061CBE7B6}"/>
              </a:ext>
            </a:extLst>
          </p:cNvPr>
          <p:cNvSpPr>
            <a:spLocks noGrp="1"/>
          </p:cNvSpPr>
          <p:nvPr>
            <p:ph type="sldNum" sz="quarter" idx="12"/>
          </p:nvPr>
        </p:nvSpPr>
        <p:spPr/>
        <p:txBody>
          <a:bodyPr/>
          <a:lstStyle/>
          <a:p>
            <a:fld id="{3ECAA9F2-51A7-FA4F-B019-4D81CA3B727C}" type="slidenum">
              <a:rPr lang="en-US" smtClean="0"/>
              <a:pPr/>
              <a:t>23</a:t>
            </a:fld>
            <a:endParaRPr lang="en-US" dirty="0"/>
          </a:p>
        </p:txBody>
      </p:sp>
      <p:sp>
        <p:nvSpPr>
          <p:cNvPr id="5" name="Content Placeholder 7">
            <a:extLst>
              <a:ext uri="{FF2B5EF4-FFF2-40B4-BE49-F238E27FC236}">
                <a16:creationId xmlns:a16="http://schemas.microsoft.com/office/drawing/2014/main" id="{1AD40F07-79CA-D601-B8F6-43B1D11608DA}"/>
              </a:ext>
            </a:extLst>
          </p:cNvPr>
          <p:cNvSpPr txBox="1">
            <a:spLocks/>
          </p:cNvSpPr>
          <p:nvPr/>
        </p:nvSpPr>
        <p:spPr>
          <a:xfrm>
            <a:off x="402337" y="1532756"/>
            <a:ext cx="2459736" cy="4830763"/>
          </a:xfrm>
          <a:prstGeom prst="rect">
            <a:avLst/>
          </a:prstGeom>
        </p:spPr>
        <p:txBody>
          <a:bodyPr>
            <a:noAutofit/>
          </a:bodyPr>
          <a:lstStyle>
            <a:lvl1pPr marL="342900" indent="-342900" algn="l" defTabSz="914400" rtl="0" eaLnBrk="1" latinLnBrk="0" hangingPunct="1">
              <a:lnSpc>
                <a:spcPct val="100000"/>
              </a:lnSpc>
              <a:spcBef>
                <a:spcPts val="650"/>
              </a:spcBef>
              <a:spcAft>
                <a:spcPts val="300"/>
              </a:spcAft>
              <a:buClr>
                <a:srgbClr val="007299"/>
              </a:buClr>
              <a:buFont typeface="Arial" pitchFamily="34" charset="0"/>
              <a:buChar char="•"/>
              <a:defRPr sz="2800" kern="1200">
                <a:solidFill>
                  <a:schemeClr val="tx1"/>
                </a:solidFill>
                <a:latin typeface="+mn-lt"/>
                <a:ea typeface="+mn-ea"/>
                <a:cs typeface="Arial"/>
              </a:defRPr>
            </a:lvl1pPr>
            <a:lvl2pPr marL="742950" indent="-285750" algn="l" defTabSz="914400" rtl="0" eaLnBrk="1" latinLnBrk="0" hangingPunct="1">
              <a:lnSpc>
                <a:spcPct val="100000"/>
              </a:lnSpc>
              <a:spcBef>
                <a:spcPts val="300"/>
              </a:spcBef>
              <a:spcAft>
                <a:spcPts val="300"/>
              </a:spcAft>
              <a:buClr>
                <a:srgbClr val="007299"/>
              </a:buClr>
              <a:buFont typeface="System Font Regular"/>
              <a:buChar char="-"/>
              <a:defRPr sz="2400" kern="1200">
                <a:solidFill>
                  <a:schemeClr val="tx1"/>
                </a:solidFill>
                <a:latin typeface="+mn-lt"/>
                <a:ea typeface="+mn-ea"/>
                <a:cs typeface="Arial"/>
              </a:defRPr>
            </a:lvl2pPr>
            <a:lvl3pPr marL="1143000" indent="-228600" algn="l" defTabSz="914400" rtl="0" eaLnBrk="1" latinLnBrk="0" hangingPunct="1">
              <a:lnSpc>
                <a:spcPct val="100000"/>
              </a:lnSpc>
              <a:spcBef>
                <a:spcPts val="300"/>
              </a:spcBef>
              <a:spcAft>
                <a:spcPts val="300"/>
              </a:spcAft>
              <a:buClr>
                <a:srgbClr val="007299"/>
              </a:buClr>
              <a:buSzPct val="80000"/>
              <a:buFont typeface="Arial" panose="020B0604020202020204" pitchFamily="34" charset="0"/>
              <a:buChar char="•"/>
              <a:defRPr sz="2400" kern="1200">
                <a:solidFill>
                  <a:schemeClr val="tx1"/>
                </a:solidFill>
                <a:latin typeface="+mn-lt"/>
                <a:ea typeface="+mn-ea"/>
                <a:cs typeface="Arial"/>
              </a:defRPr>
            </a:lvl3pPr>
            <a:lvl4pPr marL="1600200" indent="-228600" algn="l" defTabSz="914400" rtl="0" eaLnBrk="1" latinLnBrk="0" hangingPunct="1">
              <a:lnSpc>
                <a:spcPct val="100000"/>
              </a:lnSpc>
              <a:spcBef>
                <a:spcPts val="300"/>
              </a:spcBef>
              <a:spcAft>
                <a:spcPts val="300"/>
              </a:spcAft>
              <a:buClr>
                <a:srgbClr val="007299"/>
              </a:buClr>
              <a:buSzPct val="70000"/>
              <a:buFont typeface="Lucida Grande"/>
              <a:buChar char="►"/>
              <a:defRPr sz="2000" kern="1200">
                <a:solidFill>
                  <a:schemeClr val="tx1"/>
                </a:solidFill>
                <a:latin typeface="+mn-lt"/>
                <a:ea typeface="+mn-ea"/>
                <a:cs typeface="Arial"/>
              </a:defRPr>
            </a:lvl4pPr>
            <a:lvl5pPr marL="2057400" indent="-228600" algn="l" defTabSz="914400" rtl="0" eaLnBrk="1" latinLnBrk="0" hangingPunct="1">
              <a:lnSpc>
                <a:spcPct val="100000"/>
              </a:lnSpc>
              <a:spcBef>
                <a:spcPts val="300"/>
              </a:spcBef>
              <a:spcAft>
                <a:spcPts val="300"/>
              </a:spcAft>
              <a:buClr>
                <a:srgbClr val="007299"/>
              </a:buClr>
              <a:buFont typeface="Arial"/>
              <a:buChar char="•"/>
              <a:defRPr sz="2000" kern="1200">
                <a:solidFill>
                  <a:schemeClr val="tx1"/>
                </a:solidFill>
                <a:latin typeface="+mn-lt"/>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Clr>
                <a:srgbClr val="3C8A8E"/>
              </a:buClr>
            </a:pPr>
            <a:endParaRPr lang="en-US" sz="1600" dirty="0"/>
          </a:p>
        </p:txBody>
      </p:sp>
      <p:sp>
        <p:nvSpPr>
          <p:cNvPr id="7" name="TextBox 6">
            <a:extLst>
              <a:ext uri="{FF2B5EF4-FFF2-40B4-BE49-F238E27FC236}">
                <a16:creationId xmlns:a16="http://schemas.microsoft.com/office/drawing/2014/main" id="{035CCC8C-A1B0-731B-01E8-FD5EC0B58372}"/>
              </a:ext>
            </a:extLst>
          </p:cNvPr>
          <p:cNvSpPr txBox="1"/>
          <p:nvPr/>
        </p:nvSpPr>
        <p:spPr>
          <a:xfrm>
            <a:off x="175228" y="1442620"/>
            <a:ext cx="11841543" cy="5262979"/>
          </a:xfrm>
          <a:prstGeom prst="rect">
            <a:avLst/>
          </a:prstGeom>
          <a:noFill/>
        </p:spPr>
        <p:txBody>
          <a:bodyPr wrap="square">
            <a:spAutoFit/>
          </a:bodyPr>
          <a:lstStyle/>
          <a:p>
            <a:r>
              <a:rPr lang="en-US" altLang="en-US" sz="2400" b="1" dirty="0">
                <a:solidFill>
                  <a:srgbClr val="7030A0"/>
                </a:solidFill>
              </a:rPr>
              <a:t>2024-25 FAFSA</a:t>
            </a:r>
            <a:r>
              <a:rPr lang="en-US" altLang="en-US" sz="2400" b="1" baseline="30000" dirty="0">
                <a:solidFill>
                  <a:srgbClr val="7030A0"/>
                </a:solidFill>
                <a:cs typeface="Arial" panose="020B0604020202020204" pitchFamily="34" charset="0"/>
              </a:rPr>
              <a:t>® </a:t>
            </a:r>
            <a:r>
              <a:rPr lang="en-US" altLang="en-US" sz="2400" b="1" dirty="0">
                <a:solidFill>
                  <a:srgbClr val="7030A0"/>
                </a:solidFill>
              </a:rPr>
              <a:t> is New &amp; Improved!</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dirty="0"/>
              <a:t>New redesigned form available December 2023</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dirty="0"/>
              <a:t>FAFSA has less questions &amp; more user friendly than previous version</a:t>
            </a:r>
          </a:p>
          <a:p>
            <a:pPr marL="285750" indent="-285750">
              <a:buFont typeface="Arial" panose="020B0604020202020204" pitchFamily="34" charset="0"/>
              <a:buChar char="•"/>
            </a:pPr>
            <a:endParaRPr lang="en-US" altLang="en-US" sz="800" dirty="0"/>
          </a:p>
          <a:p>
            <a:pPr marL="285750" indent="-285750">
              <a:buFont typeface="Arial" panose="020B0604020202020204" pitchFamily="34" charset="0"/>
              <a:buChar char="•"/>
            </a:pPr>
            <a:r>
              <a:rPr lang="en-US" altLang="en-US" dirty="0"/>
              <a:t>IRS Direct Data Exchange (DDX) replaces the IRS Data retrieval tool:</a:t>
            </a:r>
          </a:p>
          <a:p>
            <a:pPr marL="742950" lvl="1" indent="-285750">
              <a:buFont typeface="Arial" panose="020B0604020202020204" pitchFamily="34" charset="0"/>
              <a:buChar char="•"/>
            </a:pPr>
            <a:r>
              <a:rPr lang="en-US" altLang="en-US" dirty="0"/>
              <a:t>Import Federal Tax Information (FTI) from the IRS or </a:t>
            </a:r>
          </a:p>
          <a:p>
            <a:pPr marL="742950" lvl="1" indent="-285750">
              <a:buFont typeface="Arial" panose="020B0604020202020204" pitchFamily="34" charset="0"/>
              <a:buChar char="•"/>
            </a:pPr>
            <a:r>
              <a:rPr lang="en-US" altLang="en-US" dirty="0"/>
              <a:t>Confirm non-filing status (if not required to file taxes)</a:t>
            </a:r>
          </a:p>
          <a:p>
            <a:pPr marL="285750" indent="-285750">
              <a:buFont typeface="Arial" panose="020B0604020202020204" pitchFamily="34" charset="0"/>
              <a:buChar char="•"/>
            </a:pPr>
            <a:endParaRPr lang="en-US" altLang="en-US" sz="800" dirty="0"/>
          </a:p>
          <a:p>
            <a:pPr marL="285750" indent="-285750">
              <a:buFont typeface="Arial" panose="020B0604020202020204" pitchFamily="34" charset="0"/>
              <a:buChar char="•"/>
            </a:pPr>
            <a:r>
              <a:rPr lang="en-US" altLang="en-US" dirty="0"/>
              <a:t>Student &amp; required </a:t>
            </a:r>
            <a:r>
              <a:rPr lang="en-US" altLang="en-US" u="sng" dirty="0"/>
              <a:t>contributors</a:t>
            </a:r>
            <a:r>
              <a:rPr lang="en-US" altLang="en-US" dirty="0"/>
              <a:t> must:</a:t>
            </a:r>
          </a:p>
          <a:p>
            <a:pPr marL="742950" lvl="1" indent="-285750">
              <a:buFont typeface="Arial" panose="020B0604020202020204" pitchFamily="34" charset="0"/>
              <a:buChar char="•"/>
            </a:pPr>
            <a:r>
              <a:rPr lang="en-US" altLang="en-US" dirty="0"/>
              <a:t>Have their own Federal Student Aid Accounts (FSA ID)</a:t>
            </a:r>
          </a:p>
          <a:p>
            <a:pPr marL="742950" lvl="1" indent="-285750">
              <a:buFont typeface="Arial" panose="020B0604020202020204" pitchFamily="34" charset="0"/>
              <a:buChar char="•"/>
            </a:pPr>
            <a:r>
              <a:rPr lang="en-US" altLang="en-US" dirty="0"/>
              <a:t>Provide consent for FSA to retrieve &amp; disclose federal tax information</a:t>
            </a:r>
          </a:p>
          <a:p>
            <a:pPr lvl="1"/>
            <a:endParaRPr lang="en-US" altLang="en-US" dirty="0"/>
          </a:p>
          <a:p>
            <a:pPr marL="285750" indent="-285750">
              <a:buFont typeface="Arial" panose="020B0604020202020204" pitchFamily="34" charset="0"/>
              <a:buChar char="•"/>
            </a:pPr>
            <a:r>
              <a:rPr lang="en-US" altLang="en-US" dirty="0"/>
              <a:t>Student Aid Index (SAI) replaces the Expected Family Contribution (EFC)</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dirty="0"/>
              <a:t>Students can list more colleges &amp; career schools on the form</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dirty="0"/>
              <a:t>Family size Is based number of exemptions on tax return (may be modified if number has changed)</a:t>
            </a:r>
          </a:p>
          <a:p>
            <a:pPr marL="742950" lvl="1" indent="-285750">
              <a:buFont typeface="Arial" panose="020B0604020202020204" pitchFamily="34" charset="0"/>
              <a:buChar char="•"/>
            </a:pPr>
            <a:endParaRPr lang="en-US" altLang="en-US" sz="800" dirty="0"/>
          </a:p>
        </p:txBody>
      </p:sp>
      <p:pic>
        <p:nvPicPr>
          <p:cNvPr id="11" name="Picture 3">
            <a:extLst>
              <a:ext uri="{FF2B5EF4-FFF2-40B4-BE49-F238E27FC236}">
                <a16:creationId xmlns:a16="http://schemas.microsoft.com/office/drawing/2014/main" id="{554285C8-E523-D661-8A80-95E39BFC34E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66521" y="687387"/>
            <a:ext cx="3350250" cy="255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250780"/>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81074210"/>
              </p:ext>
            </p:extLst>
          </p:nvPr>
        </p:nvGraphicFramePr>
        <p:xfrm>
          <a:off x="437744" y="3593347"/>
          <a:ext cx="11316511" cy="2839823"/>
        </p:xfrm>
        <a:graphic>
          <a:graphicData uri="http://schemas.openxmlformats.org/drawingml/2006/table">
            <a:tbl>
              <a:tblPr firstRow="1" bandRow="1">
                <a:tableStyleId>{5C22544A-7EE6-4342-B048-85BDC9FD1C3A}</a:tableStyleId>
              </a:tblPr>
              <a:tblGrid>
                <a:gridCol w="4659739">
                  <a:extLst>
                    <a:ext uri="{9D8B030D-6E8A-4147-A177-3AD203B41FA5}">
                      <a16:colId xmlns:a16="http://schemas.microsoft.com/office/drawing/2014/main" val="20000"/>
                    </a:ext>
                  </a:extLst>
                </a:gridCol>
                <a:gridCol w="4849933">
                  <a:extLst>
                    <a:ext uri="{9D8B030D-6E8A-4147-A177-3AD203B41FA5}">
                      <a16:colId xmlns:a16="http://schemas.microsoft.com/office/drawing/2014/main" val="20001"/>
                    </a:ext>
                  </a:extLst>
                </a:gridCol>
                <a:gridCol w="1806839">
                  <a:extLst>
                    <a:ext uri="{9D8B030D-6E8A-4147-A177-3AD203B41FA5}">
                      <a16:colId xmlns:a16="http://schemas.microsoft.com/office/drawing/2014/main" val="20002"/>
                    </a:ext>
                  </a:extLst>
                </a:gridCol>
              </a:tblGrid>
              <a:tr h="880025">
                <a:tc>
                  <a:txBody>
                    <a:bodyPr/>
                    <a:lstStyle/>
                    <a:p>
                      <a:r>
                        <a:rPr lang="en-US" dirty="0">
                          <a:solidFill>
                            <a:schemeClr val="tx1"/>
                          </a:solidFill>
                        </a:rPr>
                        <a:t>Enrollment Dates</a:t>
                      </a:r>
                    </a:p>
                    <a:p>
                      <a:r>
                        <a:rPr lang="en-US" sz="1400" dirty="0">
                          <a:solidFill>
                            <a:schemeClr val="tx1"/>
                          </a:solidFill>
                        </a:rPr>
                        <a:t>(year student will attend</a:t>
                      </a:r>
                      <a:r>
                        <a:rPr lang="en-US" sz="1400" baseline="0" dirty="0">
                          <a:solidFill>
                            <a:schemeClr val="tx1"/>
                          </a:solidFill>
                        </a:rPr>
                        <a:t> college or career school)</a:t>
                      </a:r>
                      <a:endParaRPr lang="en-US" sz="1400" dirty="0">
                        <a:solidFill>
                          <a:schemeClr val="tx1"/>
                        </a:solidFill>
                      </a:endParaRPr>
                    </a:p>
                  </a:txBody>
                  <a:tcPr>
                    <a:solidFill>
                      <a:srgbClr val="CDC6EC"/>
                    </a:solidFill>
                  </a:tcPr>
                </a:tc>
                <a:tc>
                  <a:txBody>
                    <a:bodyPr/>
                    <a:lstStyle/>
                    <a:p>
                      <a:r>
                        <a:rPr lang="en-US" dirty="0">
                          <a:solidFill>
                            <a:schemeClr val="tx1"/>
                          </a:solidFill>
                        </a:rPr>
                        <a:t>When can</a:t>
                      </a:r>
                      <a:r>
                        <a:rPr lang="en-US" baseline="0" dirty="0">
                          <a:solidFill>
                            <a:schemeClr val="tx1"/>
                          </a:solidFill>
                        </a:rPr>
                        <a:t> students submit the FAFSA</a:t>
                      </a:r>
                      <a:endParaRPr lang="en-US" dirty="0">
                        <a:solidFill>
                          <a:schemeClr val="tx1"/>
                        </a:solidFill>
                      </a:endParaRPr>
                    </a:p>
                  </a:txBody>
                  <a:tcPr>
                    <a:solidFill>
                      <a:srgbClr val="CDC6EC"/>
                    </a:solidFill>
                  </a:tcPr>
                </a:tc>
                <a:tc>
                  <a:txBody>
                    <a:bodyPr/>
                    <a:lstStyle/>
                    <a:p>
                      <a:r>
                        <a:rPr lang="en-US" dirty="0">
                          <a:solidFill>
                            <a:schemeClr val="tx1"/>
                          </a:solidFill>
                        </a:rPr>
                        <a:t>Tax</a:t>
                      </a:r>
                      <a:r>
                        <a:rPr lang="en-US" baseline="0" dirty="0">
                          <a:solidFill>
                            <a:schemeClr val="tx1"/>
                          </a:solidFill>
                        </a:rPr>
                        <a:t> Return Information</a:t>
                      </a:r>
                      <a:endParaRPr lang="en-US" dirty="0">
                        <a:solidFill>
                          <a:schemeClr val="tx1"/>
                        </a:solidFill>
                      </a:endParaRPr>
                    </a:p>
                  </a:txBody>
                  <a:tcPr>
                    <a:solidFill>
                      <a:srgbClr val="CDC6EC"/>
                    </a:solidFill>
                  </a:tcPr>
                </a:tc>
                <a:extLst>
                  <a:ext uri="{0D108BD9-81ED-4DB2-BD59-A6C34878D82A}">
                    <a16:rowId xmlns:a16="http://schemas.microsoft.com/office/drawing/2014/main" val="10000"/>
                  </a:ext>
                </a:extLst>
              </a:tr>
              <a:tr h="653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July 1, 2023 - June</a:t>
                      </a:r>
                      <a:r>
                        <a:rPr lang="en-US" sz="2000" b="1" baseline="0" dirty="0">
                          <a:solidFill>
                            <a:schemeClr val="tx1"/>
                          </a:solidFill>
                        </a:rPr>
                        <a:t> 30, 2024 </a:t>
                      </a:r>
                      <a:endParaRPr lang="en-US" sz="2000" b="1" dirty="0">
                        <a:solidFill>
                          <a:schemeClr val="tx1"/>
                        </a:solidFill>
                      </a:endParaRPr>
                    </a:p>
                  </a:txBody>
                  <a:tcPr>
                    <a:solidFill>
                      <a:srgbClr val="CDC6E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October 1, 2022</a:t>
                      </a:r>
                      <a:r>
                        <a:rPr lang="en-US" sz="2000" b="1" baseline="0" dirty="0">
                          <a:solidFill>
                            <a:schemeClr val="tx1"/>
                          </a:solidFill>
                        </a:rPr>
                        <a:t> – June 30, 2024</a:t>
                      </a:r>
                      <a:endParaRPr lang="en-US" sz="2000" b="1" dirty="0">
                        <a:solidFill>
                          <a:schemeClr val="tx1"/>
                        </a:solidFill>
                      </a:endParaRPr>
                    </a:p>
                  </a:txBody>
                  <a:tcPr>
                    <a:solidFill>
                      <a:srgbClr val="CDC6EC"/>
                    </a:solidFill>
                  </a:tcPr>
                </a:tc>
                <a:tc>
                  <a:txBody>
                    <a:bodyPr/>
                    <a:lstStyle/>
                    <a:p>
                      <a:pPr algn="ctr"/>
                      <a:r>
                        <a:rPr lang="en-US" sz="2000" b="1" dirty="0">
                          <a:solidFill>
                            <a:schemeClr val="tx1"/>
                          </a:solidFill>
                        </a:rPr>
                        <a:t>2021</a:t>
                      </a:r>
                    </a:p>
                  </a:txBody>
                  <a:tcPr>
                    <a:solidFill>
                      <a:srgbClr val="CDC6EC"/>
                    </a:solidFill>
                  </a:tcPr>
                </a:tc>
                <a:extLst>
                  <a:ext uri="{0D108BD9-81ED-4DB2-BD59-A6C34878D82A}">
                    <a16:rowId xmlns:a16="http://schemas.microsoft.com/office/drawing/2014/main" val="10001"/>
                  </a:ext>
                </a:extLst>
              </a:tr>
              <a:tr h="653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July 1, 2024 - June</a:t>
                      </a:r>
                      <a:r>
                        <a:rPr lang="en-US" sz="2000" b="1" baseline="0" dirty="0">
                          <a:solidFill>
                            <a:schemeClr val="tx1"/>
                          </a:solidFill>
                        </a:rPr>
                        <a:t> 30, 2025 </a:t>
                      </a:r>
                      <a:endParaRPr lang="en-US" sz="2000" b="1" dirty="0">
                        <a:solidFill>
                          <a:schemeClr val="tx1"/>
                        </a:solidFill>
                      </a:endParaRPr>
                    </a:p>
                  </a:txBody>
                  <a:tcPr>
                    <a:solidFill>
                      <a:srgbClr val="CDC6E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December 2023</a:t>
                      </a:r>
                      <a:r>
                        <a:rPr lang="en-US" sz="2000" b="1" baseline="0" dirty="0">
                          <a:solidFill>
                            <a:schemeClr val="tx1"/>
                          </a:solidFill>
                        </a:rPr>
                        <a:t> – June 30, 2025</a:t>
                      </a:r>
                      <a:endParaRPr lang="en-US" sz="2000" b="1" dirty="0">
                        <a:solidFill>
                          <a:schemeClr val="tx1"/>
                        </a:solidFill>
                      </a:endParaRPr>
                    </a:p>
                  </a:txBody>
                  <a:tcPr>
                    <a:solidFill>
                      <a:srgbClr val="CDC6EC"/>
                    </a:solidFill>
                  </a:tcPr>
                </a:tc>
                <a:tc>
                  <a:txBody>
                    <a:bodyPr/>
                    <a:lstStyle/>
                    <a:p>
                      <a:pPr algn="ctr"/>
                      <a:r>
                        <a:rPr lang="en-US" sz="2000" b="1" dirty="0">
                          <a:solidFill>
                            <a:schemeClr val="tx1"/>
                          </a:solidFill>
                        </a:rPr>
                        <a:t>2022</a:t>
                      </a:r>
                    </a:p>
                  </a:txBody>
                  <a:tcPr>
                    <a:solidFill>
                      <a:srgbClr val="CDC6EC"/>
                    </a:solidFill>
                  </a:tcPr>
                </a:tc>
                <a:extLst>
                  <a:ext uri="{0D108BD9-81ED-4DB2-BD59-A6C34878D82A}">
                    <a16:rowId xmlns:a16="http://schemas.microsoft.com/office/drawing/2014/main" val="10002"/>
                  </a:ext>
                </a:extLst>
              </a:tr>
              <a:tr h="653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July 1, 2025 - June</a:t>
                      </a:r>
                      <a:r>
                        <a:rPr lang="en-US" sz="2000" b="1" baseline="0" dirty="0">
                          <a:solidFill>
                            <a:schemeClr val="tx1"/>
                          </a:solidFill>
                        </a:rPr>
                        <a:t> 30, 2026 </a:t>
                      </a:r>
                      <a:endParaRPr lang="en-US" sz="2000" b="1" dirty="0">
                        <a:solidFill>
                          <a:schemeClr val="tx1"/>
                        </a:solidFill>
                      </a:endParaRPr>
                    </a:p>
                  </a:txBody>
                  <a:tcPr>
                    <a:solidFill>
                      <a:srgbClr val="CDC6E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rPr>
                        <a:t>October 1, 2024</a:t>
                      </a:r>
                      <a:r>
                        <a:rPr lang="en-US" sz="2000" b="1" baseline="0" dirty="0">
                          <a:solidFill>
                            <a:schemeClr val="tx1"/>
                          </a:solidFill>
                        </a:rPr>
                        <a:t> – June 30, 2026</a:t>
                      </a:r>
                      <a:endParaRPr lang="en-US" sz="2000" b="1" dirty="0">
                        <a:solidFill>
                          <a:schemeClr val="tx1"/>
                        </a:solidFill>
                      </a:endParaRPr>
                    </a:p>
                  </a:txBody>
                  <a:tcPr>
                    <a:solidFill>
                      <a:srgbClr val="CDC6EC"/>
                    </a:solidFill>
                  </a:tcPr>
                </a:tc>
                <a:tc>
                  <a:txBody>
                    <a:bodyPr/>
                    <a:lstStyle/>
                    <a:p>
                      <a:pPr algn="ctr"/>
                      <a:r>
                        <a:rPr lang="en-US" sz="2000" b="1" dirty="0">
                          <a:solidFill>
                            <a:schemeClr val="tx1"/>
                          </a:solidFill>
                        </a:rPr>
                        <a:t>2023</a:t>
                      </a:r>
                    </a:p>
                  </a:txBody>
                  <a:tcPr>
                    <a:solidFill>
                      <a:srgbClr val="CDC6EC"/>
                    </a:solidFill>
                  </a:tcPr>
                </a:tc>
                <a:extLst>
                  <a:ext uri="{0D108BD9-81ED-4DB2-BD59-A6C34878D82A}">
                    <a16:rowId xmlns:a16="http://schemas.microsoft.com/office/drawing/2014/main" val="10003"/>
                  </a:ext>
                </a:extLst>
              </a:tr>
            </a:tbl>
          </a:graphicData>
        </a:graphic>
      </p:graphicFrame>
      <p:sp>
        <p:nvSpPr>
          <p:cNvPr id="3" name="Rectangle 2"/>
          <p:cNvSpPr/>
          <p:nvPr/>
        </p:nvSpPr>
        <p:spPr>
          <a:xfrm>
            <a:off x="304800" y="1371600"/>
            <a:ext cx="10668000" cy="2215991"/>
          </a:xfrm>
          <a:prstGeom prst="rect">
            <a:avLst/>
          </a:prstGeom>
        </p:spPr>
        <p:txBody>
          <a:bodyPr wrap="square">
            <a:spAutoFit/>
          </a:bodyPr>
          <a:lstStyle/>
          <a:p>
            <a:endParaRPr lang="en-US" sz="800" b="1" dirty="0">
              <a:solidFill>
                <a:prstClr val="black"/>
              </a:solidFill>
            </a:endParaRPr>
          </a:p>
          <a:p>
            <a:pPr marL="342900" indent="-342900">
              <a:buFont typeface="Arial" panose="020B0604020202020204" pitchFamily="34" charset="0"/>
              <a:buChar char="•"/>
              <a:defRPr/>
            </a:pPr>
            <a:r>
              <a:rPr lang="en-US" sz="2000" u="sng" dirty="0"/>
              <a:t>All</a:t>
            </a:r>
            <a:r>
              <a:rPr lang="en-US" sz="2000" dirty="0"/>
              <a:t> students who wish to be considered for financial aid &amp; plan to attend an approved post-secondary school must complete the form. </a:t>
            </a:r>
          </a:p>
          <a:p>
            <a:pPr marL="342900" indent="-342900">
              <a:buFont typeface="Arial" panose="020B0604020202020204" pitchFamily="34" charset="0"/>
              <a:buChar char="•"/>
              <a:defRPr/>
            </a:pPr>
            <a:endParaRPr lang="en-US" sz="800" dirty="0"/>
          </a:p>
          <a:p>
            <a:pPr marL="342900" indent="-342900">
              <a:buFont typeface="Arial" panose="020B0604020202020204" pitchFamily="34" charset="0"/>
              <a:buChar char="•"/>
              <a:defRPr/>
            </a:pPr>
            <a:r>
              <a:rPr lang="en-US" sz="2000" dirty="0"/>
              <a:t>Complete the correct FAFSA (2024-25 AY)</a:t>
            </a:r>
          </a:p>
          <a:p>
            <a:pPr>
              <a:defRPr/>
            </a:pPr>
            <a:endParaRPr lang="en-US" sz="700" dirty="0"/>
          </a:p>
          <a:p>
            <a:pPr>
              <a:defRPr/>
            </a:pPr>
            <a:endParaRPr lang="en-US" sz="700" u="sng" dirty="0"/>
          </a:p>
          <a:p>
            <a:pPr marL="342900" indent="-342900">
              <a:buFont typeface="Arial" panose="020B0604020202020204" pitchFamily="34" charset="0"/>
              <a:buChar char="•"/>
              <a:defRPr/>
            </a:pPr>
            <a:r>
              <a:rPr lang="en-US" sz="2000" dirty="0"/>
              <a:t>Federal, state &amp; school deadlines exist: </a:t>
            </a:r>
            <a:r>
              <a:rPr lang="en-US" sz="1400" b="1" u="sng" dirty="0">
                <a:highlight>
                  <a:srgbClr val="FFFF00"/>
                </a:highlight>
              </a:rPr>
              <a:t>File BEFORE the earliest deadline</a:t>
            </a:r>
            <a:r>
              <a:rPr lang="en-US" sz="1400" dirty="0">
                <a:highlight>
                  <a:srgbClr val="FFFF00"/>
                </a:highlight>
              </a:rPr>
              <a:t> </a:t>
            </a:r>
          </a:p>
          <a:p>
            <a:pPr>
              <a:defRPr/>
            </a:pPr>
            <a:endParaRPr lang="en-US" sz="800" dirty="0"/>
          </a:p>
          <a:p>
            <a:pPr marL="342900" indent="-342900">
              <a:buFont typeface="Arial" panose="020B0604020202020204" pitchFamily="34" charset="0"/>
              <a:buChar char="•"/>
              <a:defRPr/>
            </a:pPr>
            <a:r>
              <a:rPr lang="en-US" sz="2000" dirty="0">
                <a:solidFill>
                  <a:prstClr val="black"/>
                </a:solidFill>
              </a:rPr>
              <a:t>Check the Student Aid Guide p.20 for PA State deadlines</a:t>
            </a:r>
          </a:p>
        </p:txBody>
      </p:sp>
      <p:sp>
        <p:nvSpPr>
          <p:cNvPr id="10" name="Title 1"/>
          <p:cNvSpPr>
            <a:spLocks noGrp="1"/>
          </p:cNvSpPr>
          <p:nvPr>
            <p:ph type="title"/>
          </p:nvPr>
        </p:nvSpPr>
        <p:spPr/>
        <p:txBody>
          <a:bodyPr>
            <a:normAutofit/>
          </a:bodyPr>
          <a:lstStyle/>
          <a:p>
            <a:r>
              <a:rPr lang="en-US" dirty="0"/>
              <a:t>Free Application for Federal Student Aid: FAFSA</a:t>
            </a:r>
          </a:p>
        </p:txBody>
      </p:sp>
      <p:sp>
        <p:nvSpPr>
          <p:cNvPr id="12" name="Explosion 2 1"/>
          <p:cNvSpPr>
            <a:spLocks noChangeArrowheads="1"/>
          </p:cNvSpPr>
          <p:nvPr/>
        </p:nvSpPr>
        <p:spPr bwMode="auto">
          <a:xfrm rot="880229">
            <a:off x="10738752" y="807211"/>
            <a:ext cx="2200620" cy="1164407"/>
          </a:xfrm>
          <a:prstGeom prst="irregularSeal2">
            <a:avLst/>
          </a:prstGeom>
          <a:solidFill>
            <a:srgbClr val="FFFF00"/>
          </a:solidFill>
          <a:ln w="9525" algn="ctr">
            <a:solidFill>
              <a:schemeClr val="tx1"/>
            </a:solidFill>
            <a:round/>
            <a:headEnd/>
            <a:tailEnd/>
          </a:ln>
        </p:spPr>
        <p:txBody>
          <a:bodyPr/>
          <a:lstStyle>
            <a:lvl1pPr eaLnBrk="0" hangingPunct="0">
              <a:spcBef>
                <a:spcPct val="20000"/>
              </a:spcBef>
              <a:buClr>
                <a:srgbClr val="00A4E3"/>
              </a:buClr>
              <a:buChar char="•"/>
              <a:defRPr sz="2800">
                <a:solidFill>
                  <a:srgbClr val="606062"/>
                </a:solidFill>
                <a:latin typeface="Arial" pitchFamily="34" charset="0"/>
                <a:ea typeface="ＭＳ Ｐゴシック" pitchFamily="34" charset="-128"/>
              </a:defRPr>
            </a:lvl1pPr>
            <a:lvl2pPr marL="742950" indent="-285750" eaLnBrk="0" hangingPunct="0">
              <a:spcBef>
                <a:spcPct val="20000"/>
              </a:spcBef>
              <a:buClr>
                <a:srgbClr val="00A4E3"/>
              </a:buClr>
              <a:buChar char="–"/>
              <a:defRPr sz="2400">
                <a:solidFill>
                  <a:srgbClr val="606062"/>
                </a:solidFill>
                <a:latin typeface="Arial" pitchFamily="34" charset="0"/>
                <a:ea typeface="ＭＳ Ｐゴシック" pitchFamily="34" charset="-128"/>
              </a:defRPr>
            </a:lvl2pPr>
            <a:lvl3pPr marL="1143000" indent="-228600" eaLnBrk="0" hangingPunct="0">
              <a:spcBef>
                <a:spcPct val="20000"/>
              </a:spcBef>
              <a:buClr>
                <a:srgbClr val="00A4E3"/>
              </a:buClr>
              <a:buChar char="•"/>
              <a:defRPr sz="2000">
                <a:solidFill>
                  <a:srgbClr val="606062"/>
                </a:solidFill>
                <a:latin typeface="Arial" pitchFamily="34" charset="0"/>
                <a:ea typeface="ＭＳ Ｐゴシック" pitchFamily="34" charset="-128"/>
              </a:defRPr>
            </a:lvl3pPr>
            <a:lvl4pPr marL="1600200" indent="-228600" eaLnBrk="0" hangingPunct="0">
              <a:spcBef>
                <a:spcPct val="20000"/>
              </a:spcBef>
              <a:buClr>
                <a:srgbClr val="00A4E3"/>
              </a:buClr>
              <a:buChar char="–"/>
              <a:defRPr>
                <a:solidFill>
                  <a:srgbClr val="606062"/>
                </a:solidFill>
                <a:latin typeface="Arial" pitchFamily="34" charset="0"/>
                <a:ea typeface="ＭＳ Ｐゴシック" pitchFamily="34" charset="-128"/>
              </a:defRPr>
            </a:lvl4pPr>
            <a:lvl5pPr marL="2057400" indent="-228600" eaLnBrk="0" hangingPunct="0">
              <a:spcBef>
                <a:spcPct val="20000"/>
              </a:spcBef>
              <a:buClr>
                <a:srgbClr val="00A4E3"/>
              </a:buClr>
              <a:buChar char="»"/>
              <a:defRPr>
                <a:solidFill>
                  <a:srgbClr val="60606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00A4E3"/>
              </a:buClr>
              <a:buChar char="»"/>
              <a:defRPr>
                <a:solidFill>
                  <a:srgbClr val="60606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00A4E3"/>
              </a:buClr>
              <a:buChar char="»"/>
              <a:defRPr>
                <a:solidFill>
                  <a:srgbClr val="60606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00A4E3"/>
              </a:buClr>
              <a:buChar char="»"/>
              <a:defRPr>
                <a:solidFill>
                  <a:srgbClr val="60606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00A4E3"/>
              </a:buClr>
              <a:buChar char="»"/>
              <a:defRPr>
                <a:solidFill>
                  <a:srgbClr val="606062"/>
                </a:solidFill>
                <a:latin typeface="Arial" pitchFamily="34" charset="0"/>
                <a:ea typeface="ＭＳ Ｐゴシック" pitchFamily="34" charset="-128"/>
              </a:defRPr>
            </a:lvl9pPr>
          </a:lstStyle>
          <a:p>
            <a:pPr>
              <a:spcBef>
                <a:spcPct val="0"/>
              </a:spcBef>
              <a:buClrTx/>
              <a:buFontTx/>
              <a:buNone/>
            </a:pPr>
            <a:endParaRPr lang="en-US" altLang="en-US" sz="2400">
              <a:solidFill>
                <a:schemeClr val="tx1"/>
              </a:solidFill>
            </a:endParaRPr>
          </a:p>
        </p:txBody>
      </p:sp>
      <p:sp>
        <p:nvSpPr>
          <p:cNvPr id="13" name="TextBox 2"/>
          <p:cNvSpPr txBox="1">
            <a:spLocks noChangeArrowheads="1"/>
          </p:cNvSpPr>
          <p:nvPr/>
        </p:nvSpPr>
        <p:spPr bwMode="auto">
          <a:xfrm rot="880229">
            <a:off x="11178660" y="1186933"/>
            <a:ext cx="1320802" cy="369332"/>
          </a:xfrm>
          <a:prstGeom prst="rect">
            <a:avLst/>
          </a:prstGeom>
          <a:solidFill>
            <a:srgbClr val="FFFF00"/>
          </a:solidFill>
          <a:ln>
            <a:noFill/>
          </a:ln>
        </p:spPr>
        <p:txBody>
          <a:bodyPr wrap="square">
            <a:spAutoFit/>
          </a:bodyPr>
          <a:lstStyle>
            <a:lvl1pPr eaLnBrk="0" hangingPunct="0">
              <a:spcBef>
                <a:spcPct val="20000"/>
              </a:spcBef>
              <a:buClr>
                <a:srgbClr val="00A4E3"/>
              </a:buClr>
              <a:buChar char="•"/>
              <a:defRPr sz="2800">
                <a:solidFill>
                  <a:srgbClr val="606062"/>
                </a:solidFill>
                <a:latin typeface="Arial" pitchFamily="34" charset="0"/>
                <a:ea typeface="ＭＳ Ｐゴシック" pitchFamily="34" charset="-128"/>
              </a:defRPr>
            </a:lvl1pPr>
            <a:lvl2pPr marL="742950" indent="-285750" eaLnBrk="0" hangingPunct="0">
              <a:spcBef>
                <a:spcPct val="20000"/>
              </a:spcBef>
              <a:buClr>
                <a:srgbClr val="00A4E3"/>
              </a:buClr>
              <a:buChar char="–"/>
              <a:defRPr sz="2400">
                <a:solidFill>
                  <a:srgbClr val="606062"/>
                </a:solidFill>
                <a:latin typeface="Arial" pitchFamily="34" charset="0"/>
                <a:ea typeface="ＭＳ Ｐゴシック" pitchFamily="34" charset="-128"/>
              </a:defRPr>
            </a:lvl2pPr>
            <a:lvl3pPr marL="1143000" indent="-228600" eaLnBrk="0" hangingPunct="0">
              <a:spcBef>
                <a:spcPct val="20000"/>
              </a:spcBef>
              <a:buClr>
                <a:srgbClr val="00A4E3"/>
              </a:buClr>
              <a:buChar char="•"/>
              <a:defRPr sz="2000">
                <a:solidFill>
                  <a:srgbClr val="606062"/>
                </a:solidFill>
                <a:latin typeface="Arial" pitchFamily="34" charset="0"/>
                <a:ea typeface="ＭＳ Ｐゴシック" pitchFamily="34" charset="-128"/>
              </a:defRPr>
            </a:lvl3pPr>
            <a:lvl4pPr marL="1600200" indent="-228600" eaLnBrk="0" hangingPunct="0">
              <a:spcBef>
                <a:spcPct val="20000"/>
              </a:spcBef>
              <a:buClr>
                <a:srgbClr val="00A4E3"/>
              </a:buClr>
              <a:buChar char="–"/>
              <a:defRPr>
                <a:solidFill>
                  <a:srgbClr val="606062"/>
                </a:solidFill>
                <a:latin typeface="Arial" pitchFamily="34" charset="0"/>
                <a:ea typeface="ＭＳ Ｐゴシック" pitchFamily="34" charset="-128"/>
              </a:defRPr>
            </a:lvl4pPr>
            <a:lvl5pPr marL="2057400" indent="-228600" eaLnBrk="0" hangingPunct="0">
              <a:spcBef>
                <a:spcPct val="20000"/>
              </a:spcBef>
              <a:buClr>
                <a:srgbClr val="00A4E3"/>
              </a:buClr>
              <a:buChar char="»"/>
              <a:defRPr>
                <a:solidFill>
                  <a:srgbClr val="606062"/>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00A4E3"/>
              </a:buClr>
              <a:buChar char="»"/>
              <a:defRPr>
                <a:solidFill>
                  <a:srgbClr val="606062"/>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00A4E3"/>
              </a:buClr>
              <a:buChar char="»"/>
              <a:defRPr>
                <a:solidFill>
                  <a:srgbClr val="606062"/>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00A4E3"/>
              </a:buClr>
              <a:buChar char="»"/>
              <a:defRPr>
                <a:solidFill>
                  <a:srgbClr val="606062"/>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00A4E3"/>
              </a:buClr>
              <a:buChar char="»"/>
              <a:defRPr>
                <a:solidFill>
                  <a:srgbClr val="606062"/>
                </a:solidFill>
                <a:latin typeface="Arial" pitchFamily="34" charset="0"/>
                <a:ea typeface="ＭＳ Ｐゴシック" pitchFamily="34" charset="-128"/>
              </a:defRPr>
            </a:lvl9pPr>
          </a:lstStyle>
          <a:p>
            <a:pPr>
              <a:spcBef>
                <a:spcPct val="0"/>
              </a:spcBef>
              <a:buClrTx/>
              <a:buFontTx/>
              <a:buNone/>
            </a:pPr>
            <a:r>
              <a:rPr lang="en-US" altLang="en-US" sz="1800" dirty="0">
                <a:solidFill>
                  <a:schemeClr val="tx1"/>
                </a:solidFill>
              </a:rPr>
              <a:t>Important!</a:t>
            </a:r>
          </a:p>
        </p:txBody>
      </p:sp>
      <p:sp>
        <p:nvSpPr>
          <p:cNvPr id="6" name="Oval 5">
            <a:extLst>
              <a:ext uri="{FF2B5EF4-FFF2-40B4-BE49-F238E27FC236}">
                <a16:creationId xmlns:a16="http://schemas.microsoft.com/office/drawing/2014/main" id="{AFFE3A1D-3D1C-8C86-626D-EEE704A59067}"/>
              </a:ext>
            </a:extLst>
          </p:cNvPr>
          <p:cNvSpPr/>
          <p:nvPr/>
        </p:nvSpPr>
        <p:spPr>
          <a:xfrm>
            <a:off x="0" y="4963353"/>
            <a:ext cx="11973405" cy="8073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2715626"/>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E30F-8EB6-9547-B721-2F904E0DFE9E}"/>
              </a:ext>
            </a:extLst>
          </p:cNvPr>
          <p:cNvSpPr>
            <a:spLocks noGrp="1"/>
          </p:cNvSpPr>
          <p:nvPr>
            <p:ph type="title"/>
          </p:nvPr>
        </p:nvSpPr>
        <p:spPr>
          <a:xfrm>
            <a:off x="109729" y="1412715"/>
            <a:ext cx="7897748" cy="1043711"/>
          </a:xfrm>
          <a:prstGeom prst="rect">
            <a:avLst/>
          </a:prstGeom>
        </p:spPr>
        <p:txBody>
          <a:bodyPr>
            <a:normAutofit fontScale="90000"/>
          </a:bodyPr>
          <a:lstStyle/>
          <a:p>
            <a:r>
              <a:rPr lang="en-US" dirty="0">
                <a:solidFill>
                  <a:schemeClr val="tx1"/>
                </a:solidFill>
              </a:rPr>
              <a:t> Federal Student Aid Accounts (FSA ID)</a:t>
            </a:r>
          </a:p>
        </p:txBody>
      </p:sp>
      <p:sp>
        <p:nvSpPr>
          <p:cNvPr id="4" name="Slide Number Placeholder 3">
            <a:extLst>
              <a:ext uri="{FF2B5EF4-FFF2-40B4-BE49-F238E27FC236}">
                <a16:creationId xmlns:a16="http://schemas.microsoft.com/office/drawing/2014/main" id="{B8743489-096A-7348-A148-A5D2905F8C1B}"/>
              </a:ext>
            </a:extLst>
          </p:cNvPr>
          <p:cNvSpPr>
            <a:spLocks noGrp="1"/>
          </p:cNvSpPr>
          <p:nvPr>
            <p:ph type="sldNum" sz="quarter" idx="12"/>
          </p:nvPr>
        </p:nvSpPr>
        <p:spPr/>
        <p:txBody>
          <a:bodyPr/>
          <a:lstStyle/>
          <a:p>
            <a:fld id="{3ECAA9F2-51A7-FA4F-B019-4D81CA3B727C}" type="slidenum">
              <a:rPr lang="en-US" smtClean="0"/>
              <a:pPr/>
              <a:t>25</a:t>
            </a:fld>
            <a:endParaRPr lang="en-US" dirty="0"/>
          </a:p>
        </p:txBody>
      </p:sp>
      <p:sp>
        <p:nvSpPr>
          <p:cNvPr id="3" name="Content Placeholder 2">
            <a:extLst>
              <a:ext uri="{FF2B5EF4-FFF2-40B4-BE49-F238E27FC236}">
                <a16:creationId xmlns:a16="http://schemas.microsoft.com/office/drawing/2014/main" id="{85A2A927-BFE3-2D44-96B4-F984A655F703}"/>
              </a:ext>
            </a:extLst>
          </p:cNvPr>
          <p:cNvSpPr>
            <a:spLocks noGrp="1"/>
          </p:cNvSpPr>
          <p:nvPr>
            <p:ph idx="1"/>
          </p:nvPr>
        </p:nvSpPr>
        <p:spPr>
          <a:xfrm>
            <a:off x="225552" y="2543261"/>
            <a:ext cx="6925055" cy="3683803"/>
          </a:xfrm>
          <a:prstGeom prst="rect">
            <a:avLst/>
          </a:prstGeom>
        </p:spPr>
        <p:txBody>
          <a:bodyPr>
            <a:normAutofit fontScale="85000" lnSpcReduction="10000"/>
          </a:bodyPr>
          <a:lstStyle/>
          <a:p>
            <a:pPr marL="0" indent="0">
              <a:lnSpc>
                <a:spcPct val="120000"/>
              </a:lnSpc>
              <a:buClr>
                <a:srgbClr val="00C4D7"/>
              </a:buClr>
              <a:buNone/>
            </a:pPr>
            <a:r>
              <a:rPr lang="en-US" sz="2400" dirty="0"/>
              <a:t>The student applying and all required contributors to the FAFSA must create an FSA ID.</a:t>
            </a:r>
          </a:p>
          <a:p>
            <a:pPr>
              <a:lnSpc>
                <a:spcPct val="120000"/>
              </a:lnSpc>
              <a:buClr>
                <a:srgbClr val="00C4D7"/>
              </a:buClr>
            </a:pPr>
            <a:r>
              <a:rPr lang="en-US" sz="2400" dirty="0"/>
              <a:t>Create account at FSA ID at </a:t>
            </a:r>
            <a:r>
              <a:rPr lang="en-US" sz="2400" b="1" dirty="0">
                <a:hlinkClick r:id="rId2"/>
              </a:rPr>
              <a:t>studentaid.gov/</a:t>
            </a:r>
            <a:r>
              <a:rPr lang="en-US" sz="2400" b="1" dirty="0" err="1">
                <a:hlinkClick r:id="rId2"/>
              </a:rPr>
              <a:t>fsa</a:t>
            </a:r>
            <a:r>
              <a:rPr lang="en-US" sz="2400" b="1" dirty="0">
                <a:hlinkClick r:id="rId2"/>
              </a:rPr>
              <a:t>-id</a:t>
            </a:r>
            <a:r>
              <a:rPr lang="en-US" sz="2400" dirty="0"/>
              <a:t>.</a:t>
            </a:r>
          </a:p>
          <a:p>
            <a:pPr>
              <a:lnSpc>
                <a:spcPct val="120000"/>
              </a:lnSpc>
              <a:buClr>
                <a:srgbClr val="00C4D7"/>
              </a:buClr>
            </a:pPr>
            <a:r>
              <a:rPr lang="en-US" sz="2400" dirty="0"/>
              <a:t>Create 3 - 4 days prior to completing the FAFSA.</a:t>
            </a:r>
          </a:p>
          <a:p>
            <a:pPr>
              <a:lnSpc>
                <a:spcPct val="120000"/>
              </a:lnSpc>
              <a:buClr>
                <a:srgbClr val="00C4D7"/>
              </a:buClr>
            </a:pPr>
            <a:r>
              <a:rPr lang="en-US" sz="2400" dirty="0"/>
              <a:t>Student &amp; all required contributors need FSA IDs</a:t>
            </a:r>
          </a:p>
          <a:p>
            <a:pPr>
              <a:lnSpc>
                <a:spcPct val="120000"/>
              </a:lnSpc>
              <a:buClr>
                <a:srgbClr val="00C4D7"/>
              </a:buClr>
            </a:pPr>
            <a:r>
              <a:rPr lang="en-US" sz="2400" dirty="0"/>
              <a:t>Legal signature on FAFSA &amp; PA State Grant forms.</a:t>
            </a:r>
          </a:p>
          <a:p>
            <a:pPr>
              <a:lnSpc>
                <a:spcPct val="120000"/>
              </a:lnSpc>
              <a:buClr>
                <a:srgbClr val="00C4D7"/>
              </a:buClr>
            </a:pPr>
            <a:r>
              <a:rPr lang="en-US" sz="2400" b="0" i="0" u="none" strike="noStrike" baseline="0" dirty="0"/>
              <a:t>Requires a valid em</a:t>
            </a:r>
            <a:r>
              <a:rPr lang="en-US" sz="2400" dirty="0"/>
              <a:t>ail account for each user</a:t>
            </a:r>
          </a:p>
          <a:p>
            <a:pPr>
              <a:lnSpc>
                <a:spcPct val="120000"/>
              </a:lnSpc>
              <a:buClr>
                <a:srgbClr val="00C4D7"/>
              </a:buClr>
            </a:pPr>
            <a:r>
              <a:rPr lang="en-US" sz="2400" dirty="0"/>
              <a:t>Users without an SSN will be able to acquire an FSA ID</a:t>
            </a:r>
          </a:p>
          <a:p>
            <a:pPr>
              <a:lnSpc>
                <a:spcPct val="120000"/>
              </a:lnSpc>
              <a:buClr>
                <a:srgbClr val="00C4D7"/>
              </a:buClr>
            </a:pPr>
            <a:endParaRPr lang="en-US" sz="2400" b="0" i="0" u="none" strike="noStrike" baseline="0" dirty="0"/>
          </a:p>
          <a:p>
            <a:pPr>
              <a:lnSpc>
                <a:spcPct val="120000"/>
              </a:lnSpc>
              <a:buClr>
                <a:srgbClr val="00C4D7"/>
              </a:buClr>
            </a:pPr>
            <a:endParaRPr lang="en-US" sz="2400" dirty="0"/>
          </a:p>
        </p:txBody>
      </p:sp>
      <p:graphicFrame>
        <p:nvGraphicFramePr>
          <p:cNvPr id="5" name="Diagram 4">
            <a:extLst>
              <a:ext uri="{FF2B5EF4-FFF2-40B4-BE49-F238E27FC236}">
                <a16:creationId xmlns:a16="http://schemas.microsoft.com/office/drawing/2014/main" id="{01CD7BDD-1594-0F42-9FA3-D5F3C4AF981E}"/>
              </a:ext>
            </a:extLst>
          </p:cNvPr>
          <p:cNvGraphicFramePr/>
          <p:nvPr>
            <p:extLst>
              <p:ext uri="{D42A27DB-BD31-4B8C-83A1-F6EECF244321}">
                <p14:modId xmlns:p14="http://schemas.microsoft.com/office/powerpoint/2010/main" val="2907705464"/>
              </p:ext>
            </p:extLst>
          </p:nvPr>
        </p:nvGraphicFramePr>
        <p:xfrm>
          <a:off x="6748272" y="1325880"/>
          <a:ext cx="5312664" cy="5532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0ADED7C4-2BB6-C795-CD42-33431E6C880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07477" y="1227628"/>
            <a:ext cx="4184523" cy="5630372"/>
          </a:xfrm>
          <a:prstGeom prst="rect">
            <a:avLst/>
          </a:prstGeom>
        </p:spPr>
      </p:pic>
      <p:sp>
        <p:nvSpPr>
          <p:cNvPr id="9" name="Title 1">
            <a:extLst>
              <a:ext uri="{FF2B5EF4-FFF2-40B4-BE49-F238E27FC236}">
                <a16:creationId xmlns:a16="http://schemas.microsoft.com/office/drawing/2014/main" id="{3EBE3849-F16F-E574-1E7F-6E403A7402A7}"/>
              </a:ext>
            </a:extLst>
          </p:cNvPr>
          <p:cNvSpPr txBox="1">
            <a:spLocks/>
          </p:cNvSpPr>
          <p:nvPr/>
        </p:nvSpPr>
        <p:spPr>
          <a:xfrm>
            <a:off x="609600" y="163542"/>
            <a:ext cx="10668000" cy="1043711"/>
          </a:xfrm>
          <a:prstGeom prst="rect">
            <a:avLst/>
          </a:prstGeom>
        </p:spPr>
        <p:txBody>
          <a:bodyPr anchor="ctr" anchorCtr="0">
            <a:normAutofit/>
          </a:bodyPr>
          <a:lstStyle>
            <a:lvl1pPr algn="l" defTabSz="914400" rtl="0" eaLnBrk="1" latinLnBrk="0" hangingPunct="1">
              <a:lnSpc>
                <a:spcPct val="100000"/>
              </a:lnSpc>
              <a:spcBef>
                <a:spcPct val="0"/>
              </a:spcBef>
              <a:buNone/>
              <a:defRPr sz="3400" b="1" kern="1200" baseline="0">
                <a:solidFill>
                  <a:srgbClr val="FFFFFF"/>
                </a:solidFill>
                <a:latin typeface="+mj-lt"/>
                <a:ea typeface="+mj-ea"/>
                <a:cs typeface="+mj-cs"/>
              </a:defRPr>
            </a:lvl1pPr>
          </a:lstStyle>
          <a:p>
            <a:r>
              <a:rPr lang="en-US"/>
              <a:t>Information Needed for 2024-25 FAFSA</a:t>
            </a:r>
            <a:endParaRPr lang="en-US" dirty="0"/>
          </a:p>
        </p:txBody>
      </p:sp>
    </p:spTree>
    <p:extLst>
      <p:ext uri="{BB962C8B-B14F-4D97-AF65-F5344CB8AC3E}">
        <p14:creationId xmlns:p14="http://schemas.microsoft.com/office/powerpoint/2010/main" val="3521019505"/>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altLang="en-US" sz="3600" dirty="0">
                <a:latin typeface="Oswald"/>
              </a:rPr>
              <a:t>Free Application for Federal Student Aid (FAFSA</a:t>
            </a:r>
            <a:r>
              <a:rPr lang="en-US" altLang="en-US" sz="3600" baseline="30000" dirty="0">
                <a:latin typeface="Arial" panose="020B0604020202020204" pitchFamily="34" charset="0"/>
                <a:cs typeface="Arial" panose="020B0604020202020204" pitchFamily="34" charset="0"/>
              </a:rPr>
              <a:t>®</a:t>
            </a:r>
            <a:r>
              <a:rPr lang="en-US" altLang="en-US" sz="3600" dirty="0">
                <a:latin typeface="Oswald"/>
              </a:rPr>
              <a:t>) </a:t>
            </a:r>
            <a:endParaRPr lang="en-US" spc="-150" dirty="0"/>
          </a:p>
        </p:txBody>
      </p:sp>
      <p:sp>
        <p:nvSpPr>
          <p:cNvPr id="2" name="Slide Number Placeholder 1">
            <a:extLst>
              <a:ext uri="{FF2B5EF4-FFF2-40B4-BE49-F238E27FC236}">
                <a16:creationId xmlns:a16="http://schemas.microsoft.com/office/drawing/2014/main" id="{D63ECB5B-1781-A74D-A53D-3FC061CBE7B6}"/>
              </a:ext>
            </a:extLst>
          </p:cNvPr>
          <p:cNvSpPr>
            <a:spLocks noGrp="1"/>
          </p:cNvSpPr>
          <p:nvPr>
            <p:ph type="sldNum" sz="quarter" idx="12"/>
          </p:nvPr>
        </p:nvSpPr>
        <p:spPr/>
        <p:txBody>
          <a:bodyPr/>
          <a:lstStyle/>
          <a:p>
            <a:fld id="{3ECAA9F2-51A7-FA4F-B019-4D81CA3B727C}" type="slidenum">
              <a:rPr lang="en-US" smtClean="0"/>
              <a:pPr/>
              <a:t>26</a:t>
            </a:fld>
            <a:endParaRPr lang="en-US" dirty="0"/>
          </a:p>
        </p:txBody>
      </p:sp>
      <p:pic>
        <p:nvPicPr>
          <p:cNvPr id="4" name="Picture 3" descr="Screenshot of the Free Application for Federal Student Aid (FAFSA) form landing page. Buttons display the option to “Start a New Form” or “Edit Existing Form.”">
            <a:extLst>
              <a:ext uri="{FF2B5EF4-FFF2-40B4-BE49-F238E27FC236}">
                <a16:creationId xmlns:a16="http://schemas.microsoft.com/office/drawing/2014/main" id="{2D397776-2295-DD57-BF7C-BF8F2AE4C5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39196" y="1607420"/>
            <a:ext cx="7050467" cy="4287542"/>
          </a:xfrm>
          <a:prstGeom prst="rect">
            <a:avLst/>
          </a:prstGeom>
          <a:ln w="12700">
            <a:solidFill>
              <a:schemeClr val="tx1"/>
            </a:solidFill>
          </a:ln>
        </p:spPr>
      </p:pic>
      <p:sp>
        <p:nvSpPr>
          <p:cNvPr id="9" name="Oval 8">
            <a:extLst>
              <a:ext uri="{FF2B5EF4-FFF2-40B4-BE49-F238E27FC236}">
                <a16:creationId xmlns:a16="http://schemas.microsoft.com/office/drawing/2014/main" id="{83A17679-4E13-4623-919D-3FE627CDCA1B}"/>
              </a:ext>
            </a:extLst>
          </p:cNvPr>
          <p:cNvSpPr/>
          <p:nvPr/>
        </p:nvSpPr>
        <p:spPr>
          <a:xfrm>
            <a:off x="4630365" y="2747493"/>
            <a:ext cx="1465635" cy="786296"/>
          </a:xfrm>
          <a:prstGeom prst="ellipse">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5" name="Content Placeholder 7">
            <a:extLst>
              <a:ext uri="{FF2B5EF4-FFF2-40B4-BE49-F238E27FC236}">
                <a16:creationId xmlns:a16="http://schemas.microsoft.com/office/drawing/2014/main" id="{1AD40F07-79CA-D601-B8F6-43B1D11608DA}"/>
              </a:ext>
            </a:extLst>
          </p:cNvPr>
          <p:cNvSpPr txBox="1">
            <a:spLocks/>
          </p:cNvSpPr>
          <p:nvPr/>
        </p:nvSpPr>
        <p:spPr>
          <a:xfrm>
            <a:off x="402337" y="1532756"/>
            <a:ext cx="2459736" cy="4830763"/>
          </a:xfrm>
          <a:prstGeom prst="rect">
            <a:avLst/>
          </a:prstGeom>
        </p:spPr>
        <p:txBody>
          <a:bodyPr>
            <a:noAutofit/>
          </a:bodyPr>
          <a:lstStyle>
            <a:lvl1pPr marL="342900" indent="-342900" algn="l" defTabSz="914400" rtl="0" eaLnBrk="1" latinLnBrk="0" hangingPunct="1">
              <a:lnSpc>
                <a:spcPct val="100000"/>
              </a:lnSpc>
              <a:spcBef>
                <a:spcPts val="650"/>
              </a:spcBef>
              <a:spcAft>
                <a:spcPts val="300"/>
              </a:spcAft>
              <a:buClr>
                <a:srgbClr val="007299"/>
              </a:buClr>
              <a:buFont typeface="Arial" pitchFamily="34" charset="0"/>
              <a:buChar char="•"/>
              <a:defRPr sz="2800" kern="1200">
                <a:solidFill>
                  <a:schemeClr val="tx1"/>
                </a:solidFill>
                <a:latin typeface="+mn-lt"/>
                <a:ea typeface="+mn-ea"/>
                <a:cs typeface="Arial"/>
              </a:defRPr>
            </a:lvl1pPr>
            <a:lvl2pPr marL="742950" indent="-285750" algn="l" defTabSz="914400" rtl="0" eaLnBrk="1" latinLnBrk="0" hangingPunct="1">
              <a:lnSpc>
                <a:spcPct val="100000"/>
              </a:lnSpc>
              <a:spcBef>
                <a:spcPts val="300"/>
              </a:spcBef>
              <a:spcAft>
                <a:spcPts val="300"/>
              </a:spcAft>
              <a:buClr>
                <a:srgbClr val="007299"/>
              </a:buClr>
              <a:buFont typeface="System Font Regular"/>
              <a:buChar char="-"/>
              <a:defRPr sz="2400" kern="1200">
                <a:solidFill>
                  <a:schemeClr val="tx1"/>
                </a:solidFill>
                <a:latin typeface="+mn-lt"/>
                <a:ea typeface="+mn-ea"/>
                <a:cs typeface="Arial"/>
              </a:defRPr>
            </a:lvl2pPr>
            <a:lvl3pPr marL="1143000" indent="-228600" algn="l" defTabSz="914400" rtl="0" eaLnBrk="1" latinLnBrk="0" hangingPunct="1">
              <a:lnSpc>
                <a:spcPct val="100000"/>
              </a:lnSpc>
              <a:spcBef>
                <a:spcPts val="300"/>
              </a:spcBef>
              <a:spcAft>
                <a:spcPts val="300"/>
              </a:spcAft>
              <a:buClr>
                <a:srgbClr val="007299"/>
              </a:buClr>
              <a:buSzPct val="80000"/>
              <a:buFont typeface="Arial" panose="020B0604020202020204" pitchFamily="34" charset="0"/>
              <a:buChar char="•"/>
              <a:defRPr sz="2400" kern="1200">
                <a:solidFill>
                  <a:schemeClr val="tx1"/>
                </a:solidFill>
                <a:latin typeface="+mn-lt"/>
                <a:ea typeface="+mn-ea"/>
                <a:cs typeface="Arial"/>
              </a:defRPr>
            </a:lvl3pPr>
            <a:lvl4pPr marL="1600200" indent="-228600" algn="l" defTabSz="914400" rtl="0" eaLnBrk="1" latinLnBrk="0" hangingPunct="1">
              <a:lnSpc>
                <a:spcPct val="100000"/>
              </a:lnSpc>
              <a:spcBef>
                <a:spcPts val="300"/>
              </a:spcBef>
              <a:spcAft>
                <a:spcPts val="300"/>
              </a:spcAft>
              <a:buClr>
                <a:srgbClr val="007299"/>
              </a:buClr>
              <a:buSzPct val="70000"/>
              <a:buFont typeface="Lucida Grande"/>
              <a:buChar char="►"/>
              <a:defRPr sz="2000" kern="1200">
                <a:solidFill>
                  <a:schemeClr val="tx1"/>
                </a:solidFill>
                <a:latin typeface="+mn-lt"/>
                <a:ea typeface="+mn-ea"/>
                <a:cs typeface="Arial"/>
              </a:defRPr>
            </a:lvl4pPr>
            <a:lvl5pPr marL="2057400" indent="-228600" algn="l" defTabSz="914400" rtl="0" eaLnBrk="1" latinLnBrk="0" hangingPunct="1">
              <a:lnSpc>
                <a:spcPct val="100000"/>
              </a:lnSpc>
              <a:spcBef>
                <a:spcPts val="300"/>
              </a:spcBef>
              <a:spcAft>
                <a:spcPts val="300"/>
              </a:spcAft>
              <a:buClr>
                <a:srgbClr val="007299"/>
              </a:buClr>
              <a:buFont typeface="Arial"/>
              <a:buChar char="•"/>
              <a:defRPr sz="2000" kern="1200">
                <a:solidFill>
                  <a:schemeClr val="tx1"/>
                </a:solidFill>
                <a:latin typeface="+mn-lt"/>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Clr>
                <a:srgbClr val="3C8A8E"/>
              </a:buClr>
            </a:pPr>
            <a:endParaRPr lang="en-US" sz="1600" dirty="0"/>
          </a:p>
        </p:txBody>
      </p:sp>
      <p:sp>
        <p:nvSpPr>
          <p:cNvPr id="7" name="TextBox 6">
            <a:extLst>
              <a:ext uri="{FF2B5EF4-FFF2-40B4-BE49-F238E27FC236}">
                <a16:creationId xmlns:a16="http://schemas.microsoft.com/office/drawing/2014/main" id="{035CCC8C-A1B0-731B-01E8-FD5EC0B58372}"/>
              </a:ext>
            </a:extLst>
          </p:cNvPr>
          <p:cNvSpPr txBox="1"/>
          <p:nvPr/>
        </p:nvSpPr>
        <p:spPr>
          <a:xfrm>
            <a:off x="133658" y="1367304"/>
            <a:ext cx="4496707" cy="4739759"/>
          </a:xfrm>
          <a:prstGeom prst="rect">
            <a:avLst/>
          </a:prstGeom>
          <a:noFill/>
        </p:spPr>
        <p:txBody>
          <a:bodyPr wrap="square">
            <a:spAutoFit/>
          </a:bodyPr>
          <a:lstStyle/>
          <a:p>
            <a:endParaRPr lang="en-US" altLang="en-US" sz="1800" dirty="0"/>
          </a:p>
          <a:p>
            <a:r>
              <a:rPr lang="en-US" altLang="en-US" sz="1800" dirty="0"/>
              <a:t>FAFSA</a:t>
            </a:r>
            <a:r>
              <a:rPr lang="en-US" altLang="en-US" sz="1800" baseline="30000" dirty="0">
                <a:cs typeface="Arial" panose="020B0604020202020204" pitchFamily="34" charset="0"/>
              </a:rPr>
              <a:t>®</a:t>
            </a:r>
            <a:r>
              <a:rPr lang="en-US" altLang="en-US" sz="1800" dirty="0"/>
              <a:t> - </a:t>
            </a:r>
            <a:r>
              <a:rPr lang="en-US" altLang="en-US" dirty="0"/>
              <a:t>primary form to apply for aid</a:t>
            </a:r>
          </a:p>
          <a:p>
            <a:endParaRPr lang="en-US" altLang="en-US" dirty="0"/>
          </a:p>
          <a:p>
            <a:pPr marL="285750" indent="-285750">
              <a:buFont typeface="Arial" panose="020B0604020202020204" pitchFamily="34" charset="0"/>
              <a:buChar char="•"/>
            </a:pPr>
            <a:r>
              <a:rPr lang="en-US" altLang="en-US" sz="1800" dirty="0"/>
              <a:t>used to determine </a:t>
            </a:r>
            <a:r>
              <a:rPr lang="en-US" altLang="en-US" dirty="0"/>
              <a:t>student </a:t>
            </a:r>
            <a:r>
              <a:rPr lang="en-US" altLang="en-US" sz="1800" dirty="0"/>
              <a:t>eligibility for:</a:t>
            </a:r>
          </a:p>
          <a:p>
            <a:pPr marL="742950" lvl="1" indent="-285750">
              <a:buFont typeface="Arial" panose="020B0604020202020204" pitchFamily="34" charset="0"/>
              <a:buChar char="•"/>
            </a:pPr>
            <a:r>
              <a:rPr lang="en-US" altLang="en-US" dirty="0"/>
              <a:t>Federal &amp; state programs</a:t>
            </a:r>
          </a:p>
          <a:p>
            <a:pPr marL="742950" lvl="1" indent="-285750">
              <a:buFont typeface="Arial" panose="020B0604020202020204" pitchFamily="34" charset="0"/>
              <a:buChar char="•"/>
            </a:pPr>
            <a:r>
              <a:rPr lang="en-US" altLang="en-US" dirty="0"/>
              <a:t>Some school programs</a:t>
            </a:r>
          </a:p>
          <a:p>
            <a:pPr marL="742950" lvl="1" indent="-285750">
              <a:buFont typeface="Arial" panose="020B0604020202020204" pitchFamily="34" charset="0"/>
              <a:buChar char="•"/>
            </a:pPr>
            <a:r>
              <a:rPr lang="en-US" altLang="en-US" dirty="0"/>
              <a:t>Some scholarship programs</a:t>
            </a:r>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r>
              <a:rPr lang="en-US" altLang="en-US" sz="1800" dirty="0"/>
              <a:t>File annually </a:t>
            </a:r>
            <a:r>
              <a:rPr lang="en-US" altLang="en-US" sz="1600" dirty="0"/>
              <a:t>(beginning Sr. year in high school)</a:t>
            </a:r>
          </a:p>
          <a:p>
            <a:pPr marL="285750" indent="-285750">
              <a:buFont typeface="Arial" panose="020B0604020202020204" pitchFamily="34" charset="0"/>
              <a:buChar char="•"/>
            </a:pPr>
            <a:endParaRPr lang="en-US" altLang="en-US" sz="1600" dirty="0"/>
          </a:p>
          <a:p>
            <a:pPr marL="285750" indent="-285750">
              <a:buFont typeface="Arial" panose="020B0604020202020204" pitchFamily="34" charset="0"/>
              <a:buChar char="•"/>
            </a:pPr>
            <a:r>
              <a:rPr lang="en-US" altLang="en-US" dirty="0"/>
              <a:t>File online at s</a:t>
            </a:r>
            <a:r>
              <a:rPr lang="en-US" dirty="0">
                <a:cs typeface="+mn-cs"/>
              </a:rPr>
              <a:t>tudentaid.gov</a:t>
            </a:r>
            <a:r>
              <a:rPr lang="en-US" sz="1600" dirty="0">
                <a:cs typeface="+mn-cs"/>
              </a:rPr>
              <a:t>	</a:t>
            </a:r>
            <a:endParaRPr lang="en-US" sz="1400" dirty="0"/>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endParaRPr lang="en-US" altLang="en-US" sz="1800" b="1" dirty="0"/>
          </a:p>
          <a:p>
            <a:pPr marL="285750" indent="-285750">
              <a:buFont typeface="Arial" panose="020B0604020202020204" pitchFamily="34" charset="0"/>
              <a:buChar char="•"/>
            </a:pPr>
            <a:r>
              <a:rPr lang="en-US" altLang="en-US" sz="1800" b="1" dirty="0"/>
              <a:t>Free to file </a:t>
            </a:r>
            <a:endParaRPr lang="en-US" b="1" dirty="0">
              <a:cs typeface="+mn-cs"/>
            </a:endParaRPr>
          </a:p>
          <a:p>
            <a:pPr marL="285750" indent="-285750">
              <a:buFont typeface="Arial" panose="020B0604020202020204" pitchFamily="34" charset="0"/>
              <a:buChar char="•"/>
            </a:pPr>
            <a:endParaRPr lang="en-US" altLang="en-US" sz="18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54757487"/>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sz="3200" dirty="0"/>
              <a:t>Information Needed for 2024-25 FAFSA</a:t>
            </a:r>
            <a:endParaRPr lang="en-US" sz="3300" dirty="0"/>
          </a:p>
        </p:txBody>
      </p:sp>
      <p:sp>
        <p:nvSpPr>
          <p:cNvPr id="4" name="Slide Number Placeholder 3">
            <a:extLst>
              <a:ext uri="{FF2B5EF4-FFF2-40B4-BE49-F238E27FC236}">
                <a16:creationId xmlns:a16="http://schemas.microsoft.com/office/drawing/2014/main" id="{3FD3425A-B29E-B546-8A02-55B90DEA2580}"/>
              </a:ext>
            </a:extLst>
          </p:cNvPr>
          <p:cNvSpPr>
            <a:spLocks noGrp="1"/>
          </p:cNvSpPr>
          <p:nvPr>
            <p:ph type="sldNum" sz="quarter" idx="12"/>
          </p:nvPr>
        </p:nvSpPr>
        <p:spPr/>
        <p:txBody>
          <a:bodyPr/>
          <a:lstStyle/>
          <a:p>
            <a:fld id="{3ECAA9F2-51A7-FA4F-B019-4D81CA3B727C}" type="slidenum">
              <a:rPr lang="en-US" smtClean="0"/>
              <a:pPr/>
              <a:t>27</a:t>
            </a:fld>
            <a:endParaRPr lang="en-US" dirty="0"/>
          </a:p>
        </p:txBody>
      </p:sp>
      <p:sp>
        <p:nvSpPr>
          <p:cNvPr id="5" name="AutoShape 2" descr="Goodbye, Federal Student Aid PIN. Hello, FSA ID! - ED.gov Blo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1C1439BC-F9E5-365D-6FE1-E20356AD9175}"/>
              </a:ext>
            </a:extLst>
          </p:cNvPr>
          <p:cNvSpPr/>
          <p:nvPr/>
        </p:nvSpPr>
        <p:spPr>
          <a:xfrm>
            <a:off x="1368949" y="3214803"/>
            <a:ext cx="2260508" cy="693494"/>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algn="ctr" defTabSz="533400">
              <a:lnSpc>
                <a:spcPct val="90000"/>
              </a:lnSpc>
              <a:spcBef>
                <a:spcPct val="0"/>
              </a:spcBef>
              <a:spcAft>
                <a:spcPct val="35000"/>
              </a:spcAft>
            </a:pPr>
            <a:r>
              <a:rPr lang="en-US" sz="1200" b="1" dirty="0">
                <a:solidFill>
                  <a:srgbClr val="74278F"/>
                </a:solidFill>
              </a:rPr>
              <a:t>Social Security Numbers</a:t>
            </a:r>
            <a:endParaRPr lang="en-US" sz="1200" dirty="0">
              <a:solidFill>
                <a:srgbClr val="74278F"/>
              </a:solidFill>
            </a:endParaRPr>
          </a:p>
        </p:txBody>
      </p:sp>
      <p:sp>
        <p:nvSpPr>
          <p:cNvPr id="18" name="Rectangle: Rounded Corners 17">
            <a:extLst>
              <a:ext uri="{FF2B5EF4-FFF2-40B4-BE49-F238E27FC236}">
                <a16:creationId xmlns:a16="http://schemas.microsoft.com/office/drawing/2014/main" id="{372423CD-65A1-E118-2E8F-AFBD635A8FA8}"/>
              </a:ext>
            </a:extLst>
          </p:cNvPr>
          <p:cNvSpPr/>
          <p:nvPr/>
        </p:nvSpPr>
        <p:spPr>
          <a:xfrm>
            <a:off x="3924515" y="2365799"/>
            <a:ext cx="2260508" cy="1287917"/>
          </a:xfrm>
          <a:prstGeom prst="roundRect">
            <a:avLst/>
          </a:prstGeom>
          <a:no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AB50B987-6424-91C6-D2D9-81E5478F45FD}"/>
              </a:ext>
            </a:extLst>
          </p:cNvPr>
          <p:cNvSpPr/>
          <p:nvPr/>
        </p:nvSpPr>
        <p:spPr>
          <a:xfrm>
            <a:off x="6116508" y="3213467"/>
            <a:ext cx="2260508" cy="693494"/>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algn="ctr" defTabSz="533400">
              <a:lnSpc>
                <a:spcPct val="90000"/>
              </a:lnSpc>
              <a:spcBef>
                <a:spcPct val="0"/>
              </a:spcBef>
              <a:spcAft>
                <a:spcPct val="35000"/>
              </a:spcAft>
            </a:pPr>
            <a:r>
              <a:rPr lang="en-US" sz="1200" b="1" dirty="0">
                <a:solidFill>
                  <a:srgbClr val="74278F"/>
                </a:solidFill>
              </a:rPr>
              <a:t>2022 Federal Tax Returns and W-2’s</a:t>
            </a:r>
          </a:p>
        </p:txBody>
      </p:sp>
      <p:sp>
        <p:nvSpPr>
          <p:cNvPr id="20" name="Rectangle: Rounded Corners 19">
            <a:extLst>
              <a:ext uri="{FF2B5EF4-FFF2-40B4-BE49-F238E27FC236}">
                <a16:creationId xmlns:a16="http://schemas.microsoft.com/office/drawing/2014/main" id="{477C9446-5039-1871-906F-752F3B34B20E}"/>
              </a:ext>
            </a:extLst>
          </p:cNvPr>
          <p:cNvSpPr/>
          <p:nvPr/>
        </p:nvSpPr>
        <p:spPr>
          <a:xfrm>
            <a:off x="6411169" y="2365799"/>
            <a:ext cx="2260508" cy="1287917"/>
          </a:xfrm>
          <a:prstGeom prst="roundRect">
            <a:avLst/>
          </a:prstGeom>
          <a:no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2" name="Freeform: Shape 21">
            <a:extLst>
              <a:ext uri="{FF2B5EF4-FFF2-40B4-BE49-F238E27FC236}">
                <a16:creationId xmlns:a16="http://schemas.microsoft.com/office/drawing/2014/main" id="{9C37A81E-CDB4-ACE0-7771-98DDF9A13A97}"/>
              </a:ext>
            </a:extLst>
          </p:cNvPr>
          <p:cNvSpPr/>
          <p:nvPr/>
        </p:nvSpPr>
        <p:spPr>
          <a:xfrm>
            <a:off x="8562545" y="3110190"/>
            <a:ext cx="2606108" cy="1273547"/>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algn="ctr" defTabSz="533400">
              <a:lnSpc>
                <a:spcPct val="90000"/>
              </a:lnSpc>
              <a:spcBef>
                <a:spcPct val="0"/>
              </a:spcBef>
              <a:spcAft>
                <a:spcPct val="35000"/>
              </a:spcAft>
            </a:pPr>
            <a:r>
              <a:rPr lang="en-US" sz="1200" b="1" dirty="0">
                <a:solidFill>
                  <a:srgbClr val="74278F"/>
                </a:solidFill>
              </a:rPr>
              <a:t>Current bank statements and records of other investment accounts (as of the FAFSA filing date including farm value and value of small business)</a:t>
            </a:r>
          </a:p>
        </p:txBody>
      </p:sp>
      <p:sp>
        <p:nvSpPr>
          <p:cNvPr id="23" name="Rectangle: Rounded Corners 22">
            <a:extLst>
              <a:ext uri="{FF2B5EF4-FFF2-40B4-BE49-F238E27FC236}">
                <a16:creationId xmlns:a16="http://schemas.microsoft.com/office/drawing/2014/main" id="{45086850-5E29-49A7-150C-58B555DCF8C5}"/>
              </a:ext>
            </a:extLst>
          </p:cNvPr>
          <p:cNvSpPr/>
          <p:nvPr/>
        </p:nvSpPr>
        <p:spPr>
          <a:xfrm>
            <a:off x="1604646" y="4397448"/>
            <a:ext cx="2260508" cy="1287917"/>
          </a:xfrm>
          <a:prstGeom prst="roundRect">
            <a:avLst/>
          </a:prstGeom>
          <a:no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24" name="Freeform: Shape 23">
            <a:extLst>
              <a:ext uri="{FF2B5EF4-FFF2-40B4-BE49-F238E27FC236}">
                <a16:creationId xmlns:a16="http://schemas.microsoft.com/office/drawing/2014/main" id="{BF0A11DD-26C6-0930-2C87-90B61652AC53}"/>
              </a:ext>
            </a:extLst>
          </p:cNvPr>
          <p:cNvSpPr/>
          <p:nvPr/>
        </p:nvSpPr>
        <p:spPr>
          <a:xfrm>
            <a:off x="4192706" y="5611544"/>
            <a:ext cx="2854812" cy="693494"/>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algn="ctr" defTabSz="533400">
              <a:lnSpc>
                <a:spcPct val="90000"/>
              </a:lnSpc>
              <a:spcBef>
                <a:spcPct val="0"/>
              </a:spcBef>
              <a:spcAft>
                <a:spcPct val="35000"/>
              </a:spcAft>
            </a:pPr>
            <a:r>
              <a:rPr lang="en-US" sz="1200" b="1" dirty="0">
                <a:solidFill>
                  <a:srgbClr val="74278F"/>
                </a:solidFill>
              </a:rPr>
              <a:t>Current Records of any stocks, bonds and other investments, including 529 for student for whom the FAFSA is being completed</a:t>
            </a:r>
          </a:p>
          <a:p>
            <a:pPr algn="ctr" defTabSz="533400">
              <a:lnSpc>
                <a:spcPct val="90000"/>
              </a:lnSpc>
              <a:spcBef>
                <a:spcPct val="0"/>
              </a:spcBef>
              <a:spcAft>
                <a:spcPct val="35000"/>
              </a:spcAft>
            </a:pPr>
            <a:endParaRPr lang="en-US" sz="1200" b="1" dirty="0">
              <a:solidFill>
                <a:srgbClr val="74278F"/>
              </a:solidFill>
            </a:endParaRPr>
          </a:p>
        </p:txBody>
      </p:sp>
      <p:sp>
        <p:nvSpPr>
          <p:cNvPr id="25" name="Rectangle: Rounded Corners 24">
            <a:extLst>
              <a:ext uri="{FF2B5EF4-FFF2-40B4-BE49-F238E27FC236}">
                <a16:creationId xmlns:a16="http://schemas.microsoft.com/office/drawing/2014/main" id="{7A0C55C5-9952-335C-DC66-1B75861F0D39}"/>
              </a:ext>
            </a:extLst>
          </p:cNvPr>
          <p:cNvSpPr/>
          <p:nvPr/>
        </p:nvSpPr>
        <p:spPr>
          <a:xfrm>
            <a:off x="4392830" y="4397448"/>
            <a:ext cx="2260508" cy="1287917"/>
          </a:xfrm>
          <a:prstGeom prst="roundRect">
            <a:avLst/>
          </a:prstGeom>
          <a:no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6" name="Freeform: Shape 25">
            <a:extLst>
              <a:ext uri="{FF2B5EF4-FFF2-40B4-BE49-F238E27FC236}">
                <a16:creationId xmlns:a16="http://schemas.microsoft.com/office/drawing/2014/main" id="{5779CD4C-96B1-A92F-594E-0B038D171F0D}"/>
              </a:ext>
            </a:extLst>
          </p:cNvPr>
          <p:cNvSpPr/>
          <p:nvPr/>
        </p:nvSpPr>
        <p:spPr>
          <a:xfrm>
            <a:off x="3877611" y="3210159"/>
            <a:ext cx="2260508" cy="693494"/>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algn="ctr" defTabSz="533400">
              <a:lnSpc>
                <a:spcPct val="90000"/>
              </a:lnSpc>
              <a:spcBef>
                <a:spcPct val="0"/>
              </a:spcBef>
              <a:spcAft>
                <a:spcPct val="35000"/>
              </a:spcAft>
            </a:pPr>
            <a:r>
              <a:rPr lang="en-US" sz="1200" b="1" dirty="0">
                <a:solidFill>
                  <a:srgbClr val="74278F"/>
                </a:solidFill>
              </a:rPr>
              <a:t>Email Addresses (Not high school email address)</a:t>
            </a:r>
          </a:p>
          <a:p>
            <a:pPr algn="ctr" defTabSz="533400">
              <a:lnSpc>
                <a:spcPct val="90000"/>
              </a:lnSpc>
              <a:spcBef>
                <a:spcPct val="0"/>
              </a:spcBef>
              <a:spcAft>
                <a:spcPct val="35000"/>
              </a:spcAft>
            </a:pPr>
            <a:r>
              <a:rPr lang="en-US" sz="1200" b="1" dirty="0">
                <a:solidFill>
                  <a:srgbClr val="74278F"/>
                </a:solidFill>
              </a:rPr>
              <a:t> </a:t>
            </a:r>
          </a:p>
        </p:txBody>
      </p:sp>
      <p:pic>
        <p:nvPicPr>
          <p:cNvPr id="27" name="Picture 26">
            <a:extLst>
              <a:ext uri="{FF2B5EF4-FFF2-40B4-BE49-F238E27FC236}">
                <a16:creationId xmlns:a16="http://schemas.microsoft.com/office/drawing/2014/main" id="{57388493-1DF6-688E-7B9A-0F21F650D3A5}"/>
              </a:ext>
            </a:extLst>
          </p:cNvPr>
          <p:cNvPicPr>
            <a:picLocks noChangeAspect="1"/>
          </p:cNvPicPr>
          <p:nvPr/>
        </p:nvPicPr>
        <p:blipFill>
          <a:blip r:embed="rId3"/>
          <a:stretch>
            <a:fillRect/>
          </a:stretch>
        </p:blipFill>
        <p:spPr>
          <a:xfrm>
            <a:off x="1619908" y="2021455"/>
            <a:ext cx="1612284" cy="1056942"/>
          </a:xfrm>
          <a:prstGeom prst="rect">
            <a:avLst/>
          </a:prstGeom>
        </p:spPr>
      </p:pic>
      <p:pic>
        <p:nvPicPr>
          <p:cNvPr id="28" name="Picture 27">
            <a:extLst>
              <a:ext uri="{FF2B5EF4-FFF2-40B4-BE49-F238E27FC236}">
                <a16:creationId xmlns:a16="http://schemas.microsoft.com/office/drawing/2014/main" id="{839F0A58-B57F-09E2-3515-3543F3435DF8}"/>
              </a:ext>
            </a:extLst>
          </p:cNvPr>
          <p:cNvPicPr>
            <a:picLocks noChangeAspect="1"/>
          </p:cNvPicPr>
          <p:nvPr/>
        </p:nvPicPr>
        <p:blipFill>
          <a:blip r:embed="rId4"/>
          <a:stretch>
            <a:fillRect/>
          </a:stretch>
        </p:blipFill>
        <p:spPr>
          <a:xfrm>
            <a:off x="6451719" y="1961769"/>
            <a:ext cx="1558542" cy="1056942"/>
          </a:xfrm>
          <a:prstGeom prst="rect">
            <a:avLst/>
          </a:prstGeom>
        </p:spPr>
      </p:pic>
      <p:pic>
        <p:nvPicPr>
          <p:cNvPr id="29" name="Picture 28">
            <a:extLst>
              <a:ext uri="{FF2B5EF4-FFF2-40B4-BE49-F238E27FC236}">
                <a16:creationId xmlns:a16="http://schemas.microsoft.com/office/drawing/2014/main" id="{B443000D-F3D4-668B-E8A7-C414B9303C71}"/>
              </a:ext>
            </a:extLst>
          </p:cNvPr>
          <p:cNvPicPr>
            <a:picLocks noChangeAspect="1"/>
          </p:cNvPicPr>
          <p:nvPr/>
        </p:nvPicPr>
        <p:blipFill>
          <a:blip r:embed="rId5"/>
          <a:stretch>
            <a:fillRect/>
          </a:stretch>
        </p:blipFill>
        <p:spPr>
          <a:xfrm>
            <a:off x="9056775" y="1812429"/>
            <a:ext cx="1726779" cy="1062633"/>
          </a:xfrm>
          <a:prstGeom prst="rect">
            <a:avLst/>
          </a:prstGeom>
        </p:spPr>
      </p:pic>
      <p:pic>
        <p:nvPicPr>
          <p:cNvPr id="30" name="Picture 29">
            <a:extLst>
              <a:ext uri="{FF2B5EF4-FFF2-40B4-BE49-F238E27FC236}">
                <a16:creationId xmlns:a16="http://schemas.microsoft.com/office/drawing/2014/main" id="{77CFE9C0-1605-1747-58A5-5FEA5016B28B}"/>
              </a:ext>
            </a:extLst>
          </p:cNvPr>
          <p:cNvPicPr>
            <a:picLocks noChangeAspect="1"/>
          </p:cNvPicPr>
          <p:nvPr/>
        </p:nvPicPr>
        <p:blipFill>
          <a:blip r:embed="rId6"/>
          <a:stretch>
            <a:fillRect/>
          </a:stretch>
        </p:blipFill>
        <p:spPr>
          <a:xfrm>
            <a:off x="4929080" y="4341680"/>
            <a:ext cx="1515331" cy="1190617"/>
          </a:xfrm>
          <a:prstGeom prst="rect">
            <a:avLst/>
          </a:prstGeom>
        </p:spPr>
      </p:pic>
      <p:pic>
        <p:nvPicPr>
          <p:cNvPr id="31" name="Picture 30">
            <a:extLst>
              <a:ext uri="{FF2B5EF4-FFF2-40B4-BE49-F238E27FC236}">
                <a16:creationId xmlns:a16="http://schemas.microsoft.com/office/drawing/2014/main" id="{E51C0E60-ADBA-B341-0095-8D8935B39019}"/>
              </a:ext>
            </a:extLst>
          </p:cNvPr>
          <p:cNvPicPr>
            <a:picLocks noChangeAspect="1"/>
          </p:cNvPicPr>
          <p:nvPr/>
        </p:nvPicPr>
        <p:blipFill>
          <a:blip r:embed="rId7"/>
          <a:stretch>
            <a:fillRect/>
          </a:stretch>
        </p:blipFill>
        <p:spPr>
          <a:xfrm>
            <a:off x="4248913" y="2021456"/>
            <a:ext cx="1389391" cy="941201"/>
          </a:xfrm>
          <a:prstGeom prst="rect">
            <a:avLst/>
          </a:prstGeom>
        </p:spPr>
      </p:pic>
      <p:pic>
        <p:nvPicPr>
          <p:cNvPr id="32" name="Picture 31">
            <a:extLst>
              <a:ext uri="{FF2B5EF4-FFF2-40B4-BE49-F238E27FC236}">
                <a16:creationId xmlns:a16="http://schemas.microsoft.com/office/drawing/2014/main" id="{8AA34C93-1C9D-1853-251C-7C24E4C4CAD4}"/>
              </a:ext>
            </a:extLst>
          </p:cNvPr>
          <p:cNvPicPr>
            <a:picLocks noChangeAspect="1"/>
          </p:cNvPicPr>
          <p:nvPr/>
        </p:nvPicPr>
        <p:blipFill>
          <a:blip r:embed="rId8"/>
          <a:stretch>
            <a:fillRect/>
          </a:stretch>
        </p:blipFill>
        <p:spPr>
          <a:xfrm>
            <a:off x="1841332" y="4328110"/>
            <a:ext cx="1640136" cy="1184542"/>
          </a:xfrm>
          <a:prstGeom prst="rect">
            <a:avLst/>
          </a:prstGeom>
        </p:spPr>
      </p:pic>
      <p:sp>
        <p:nvSpPr>
          <p:cNvPr id="33" name="TextBox 32">
            <a:extLst>
              <a:ext uri="{FF2B5EF4-FFF2-40B4-BE49-F238E27FC236}">
                <a16:creationId xmlns:a16="http://schemas.microsoft.com/office/drawing/2014/main" id="{2B7EA0B2-9363-449D-2D23-823F6F718641}"/>
              </a:ext>
            </a:extLst>
          </p:cNvPr>
          <p:cNvSpPr txBox="1"/>
          <p:nvPr/>
        </p:nvSpPr>
        <p:spPr>
          <a:xfrm>
            <a:off x="1655677" y="5635127"/>
            <a:ext cx="2034531" cy="646331"/>
          </a:xfrm>
          <a:prstGeom prst="rect">
            <a:avLst/>
          </a:prstGeom>
          <a:noFill/>
        </p:spPr>
        <p:txBody>
          <a:bodyPr wrap="none" rtlCol="0">
            <a:spAutoFit/>
          </a:bodyPr>
          <a:lstStyle/>
          <a:p>
            <a:pPr algn="ctr"/>
            <a:r>
              <a:rPr lang="en-US" sz="1200" b="1" dirty="0">
                <a:solidFill>
                  <a:srgbClr val="74278F"/>
                </a:solidFill>
              </a:rPr>
              <a:t>Student &amp; Contributor(s) </a:t>
            </a:r>
          </a:p>
          <a:p>
            <a:pPr algn="ctr"/>
            <a:r>
              <a:rPr lang="en-US" sz="1200" b="1" dirty="0">
                <a:solidFill>
                  <a:srgbClr val="74278F"/>
                </a:solidFill>
              </a:rPr>
              <a:t>Federal Student Aid </a:t>
            </a:r>
          </a:p>
          <a:p>
            <a:pPr algn="ctr"/>
            <a:r>
              <a:rPr lang="en-US" sz="1200" b="1" dirty="0">
                <a:solidFill>
                  <a:srgbClr val="74278F"/>
                </a:solidFill>
              </a:rPr>
              <a:t>Account FSA ID</a:t>
            </a:r>
          </a:p>
        </p:txBody>
      </p:sp>
      <p:sp>
        <p:nvSpPr>
          <p:cNvPr id="34" name="TextBox 33">
            <a:extLst>
              <a:ext uri="{FF2B5EF4-FFF2-40B4-BE49-F238E27FC236}">
                <a16:creationId xmlns:a16="http://schemas.microsoft.com/office/drawing/2014/main" id="{1BFBA0BE-5324-D2D5-F918-E8B9AEC1E7A0}"/>
              </a:ext>
            </a:extLst>
          </p:cNvPr>
          <p:cNvSpPr txBox="1"/>
          <p:nvPr/>
        </p:nvSpPr>
        <p:spPr>
          <a:xfrm>
            <a:off x="7174546" y="5602526"/>
            <a:ext cx="2516591" cy="646331"/>
          </a:xfrm>
          <a:prstGeom prst="rect">
            <a:avLst/>
          </a:prstGeom>
          <a:noFill/>
        </p:spPr>
        <p:txBody>
          <a:bodyPr wrap="square" rtlCol="0">
            <a:spAutoFit/>
          </a:bodyPr>
          <a:lstStyle/>
          <a:p>
            <a:pPr algn="ctr"/>
            <a:r>
              <a:rPr lang="en-US" sz="1200" b="1" dirty="0">
                <a:solidFill>
                  <a:srgbClr val="74278F"/>
                </a:solidFill>
              </a:rPr>
              <a:t>Total child support received from the most recently complete calendar year</a:t>
            </a:r>
          </a:p>
        </p:txBody>
      </p:sp>
      <p:pic>
        <p:nvPicPr>
          <p:cNvPr id="35" name="Graphic 34" descr="Woman with baby outline">
            <a:extLst>
              <a:ext uri="{FF2B5EF4-FFF2-40B4-BE49-F238E27FC236}">
                <a16:creationId xmlns:a16="http://schemas.microsoft.com/office/drawing/2014/main" id="{512F7BA4-2C49-11B2-EF4A-C3A51BDA0F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15867" y="4281239"/>
            <a:ext cx="1210654" cy="1210654"/>
          </a:xfrm>
          <a:prstGeom prst="rect">
            <a:avLst/>
          </a:prstGeom>
        </p:spPr>
      </p:pic>
      <p:sp>
        <p:nvSpPr>
          <p:cNvPr id="6" name="TextBox 5">
            <a:extLst>
              <a:ext uri="{FF2B5EF4-FFF2-40B4-BE49-F238E27FC236}">
                <a16:creationId xmlns:a16="http://schemas.microsoft.com/office/drawing/2014/main" id="{F40FAE5E-4F10-9CDD-7AF0-D3B5410D8C9D}"/>
              </a:ext>
            </a:extLst>
          </p:cNvPr>
          <p:cNvSpPr txBox="1"/>
          <p:nvPr/>
        </p:nvSpPr>
        <p:spPr>
          <a:xfrm>
            <a:off x="2168833" y="1022586"/>
            <a:ext cx="2743200" cy="369332"/>
          </a:xfrm>
          <a:prstGeom prst="rect">
            <a:avLst/>
          </a:prstGeom>
          <a:noFill/>
          <a:ln>
            <a:solidFill>
              <a:schemeClr val="accent5"/>
            </a:solidFill>
          </a:ln>
        </p:spPr>
        <p:txBody>
          <a:bodyPr wrap="square" rtlCol="0">
            <a:spAutoFit/>
          </a:bodyPr>
          <a:lstStyle/>
          <a:p>
            <a:r>
              <a:rPr lang="en-US" dirty="0">
                <a:solidFill>
                  <a:schemeClr val="bg1"/>
                </a:solidFill>
              </a:rPr>
              <a:t>Student Aid Guide- p. 18</a:t>
            </a:r>
          </a:p>
        </p:txBody>
      </p:sp>
    </p:spTree>
    <p:extLst>
      <p:ext uri="{BB962C8B-B14F-4D97-AF65-F5344CB8AC3E}">
        <p14:creationId xmlns:p14="http://schemas.microsoft.com/office/powerpoint/2010/main" val="2639420089"/>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8AE8-F5A4-CF26-D6FD-922707A121E0}"/>
              </a:ext>
            </a:extLst>
          </p:cNvPr>
          <p:cNvSpPr>
            <a:spLocks noGrp="1"/>
          </p:cNvSpPr>
          <p:nvPr>
            <p:ph type="title"/>
          </p:nvPr>
        </p:nvSpPr>
        <p:spPr/>
        <p:txBody>
          <a:bodyPr/>
          <a:lstStyle/>
          <a:p>
            <a:r>
              <a:rPr lang="en-US" dirty="0"/>
              <a:t>Roles Within the 2024-25 FAFSA</a:t>
            </a:r>
          </a:p>
        </p:txBody>
      </p:sp>
      <p:sp>
        <p:nvSpPr>
          <p:cNvPr id="3" name="Slide Number Placeholder 2">
            <a:extLst>
              <a:ext uri="{FF2B5EF4-FFF2-40B4-BE49-F238E27FC236}">
                <a16:creationId xmlns:a16="http://schemas.microsoft.com/office/drawing/2014/main" id="{9A1A3788-7998-6D6F-0073-35A307BD88C9}"/>
              </a:ext>
            </a:extLst>
          </p:cNvPr>
          <p:cNvSpPr>
            <a:spLocks noGrp="1"/>
          </p:cNvSpPr>
          <p:nvPr>
            <p:ph type="sldNum" sz="quarter" idx="12"/>
          </p:nvPr>
        </p:nvSpPr>
        <p:spPr/>
        <p:txBody>
          <a:bodyPr/>
          <a:lstStyle/>
          <a:p>
            <a:fld id="{3ECAA9F2-51A7-FA4F-B019-4D81CA3B727C}" type="slidenum">
              <a:rPr lang="en-US" smtClean="0"/>
              <a:pPr/>
              <a:t>28</a:t>
            </a:fld>
            <a:endParaRPr lang="en-US" dirty="0"/>
          </a:p>
        </p:txBody>
      </p:sp>
      <p:sp>
        <p:nvSpPr>
          <p:cNvPr id="4" name="Content Placeholder 3">
            <a:extLst>
              <a:ext uri="{FF2B5EF4-FFF2-40B4-BE49-F238E27FC236}">
                <a16:creationId xmlns:a16="http://schemas.microsoft.com/office/drawing/2014/main" id="{FE7610B0-F0EF-7267-EE22-DB8310C847E1}"/>
              </a:ext>
            </a:extLst>
          </p:cNvPr>
          <p:cNvSpPr>
            <a:spLocks noGrp="1"/>
          </p:cNvSpPr>
          <p:nvPr>
            <p:ph idx="1"/>
          </p:nvPr>
        </p:nvSpPr>
        <p:spPr>
          <a:xfrm>
            <a:off x="145915" y="4233688"/>
            <a:ext cx="11393813" cy="2377439"/>
          </a:xfrm>
        </p:spPr>
        <p:txBody>
          <a:bodyPr>
            <a:normAutofit fontScale="92500" lnSpcReduction="10000"/>
          </a:bodyPr>
          <a:lstStyle/>
          <a:p>
            <a:pPr>
              <a:buClr>
                <a:srgbClr val="00C4D7"/>
              </a:buClr>
            </a:pPr>
            <a:r>
              <a:rPr lang="en-US" dirty="0">
                <a:solidFill>
                  <a:srgbClr val="323232"/>
                </a:solidFill>
              </a:rPr>
              <a:t>Answers on FAFSA determine which contributors will be required to provide information</a:t>
            </a:r>
          </a:p>
          <a:p>
            <a:pPr>
              <a:buClr>
                <a:srgbClr val="00C4D7"/>
              </a:buClr>
            </a:pPr>
            <a:r>
              <a:rPr lang="en-US" dirty="0">
                <a:solidFill>
                  <a:srgbClr val="323232"/>
                </a:solidFill>
              </a:rPr>
              <a:t>Student invites contributors to complete their portion of the form</a:t>
            </a:r>
          </a:p>
          <a:p>
            <a:pPr lvl="1">
              <a:buClr>
                <a:srgbClr val="00C4D7"/>
              </a:buClr>
            </a:pPr>
            <a:r>
              <a:rPr lang="en-US" b="0" i="0" u="none" strike="noStrike" baseline="0" dirty="0"/>
              <a:t>Required: Name, date of birth, SSN and email address</a:t>
            </a:r>
          </a:p>
          <a:p>
            <a:pPr>
              <a:buClr>
                <a:srgbClr val="00C4D7"/>
              </a:buClr>
            </a:pPr>
            <a:r>
              <a:rPr lang="en-US" b="0" i="0" u="none" strike="noStrike" baseline="0" dirty="0"/>
              <a:t>Contributors are </a:t>
            </a:r>
            <a:r>
              <a:rPr lang="en-US" b="0" i="0" u="sng" strike="noStrike" baseline="0" dirty="0"/>
              <a:t>not</a:t>
            </a:r>
            <a:r>
              <a:rPr lang="en-US" b="0" i="0" u="none" strike="noStrike" baseline="0" dirty="0"/>
              <a:t> financially responsible for student’s education costs</a:t>
            </a:r>
          </a:p>
          <a:p>
            <a:pPr>
              <a:buClr>
                <a:srgbClr val="00C4D7"/>
              </a:buClr>
            </a:pPr>
            <a:endParaRPr lang="en-US" dirty="0"/>
          </a:p>
        </p:txBody>
      </p:sp>
      <p:pic>
        <p:nvPicPr>
          <p:cNvPr id="5" name="Picture 3">
            <a:extLst>
              <a:ext uri="{FF2B5EF4-FFF2-40B4-BE49-F238E27FC236}">
                <a16:creationId xmlns:a16="http://schemas.microsoft.com/office/drawing/2014/main" id="{273E5C89-6D73-4182-A429-319697295CC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89142" y="685397"/>
            <a:ext cx="1350586" cy="103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3CD52EDE-9235-EDA0-E11A-44E47E0A15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84634" y="1661938"/>
            <a:ext cx="7229475" cy="2377439"/>
          </a:xfrm>
          <a:prstGeom prst="rect">
            <a:avLst/>
          </a:prstGeom>
        </p:spPr>
      </p:pic>
    </p:spTree>
    <p:extLst>
      <p:ext uri="{BB962C8B-B14F-4D97-AF65-F5344CB8AC3E}">
        <p14:creationId xmlns:p14="http://schemas.microsoft.com/office/powerpoint/2010/main" val="993329518"/>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FAFSA Steps</a:t>
            </a:r>
          </a:p>
        </p:txBody>
      </p:sp>
      <p:sp>
        <p:nvSpPr>
          <p:cNvPr id="5" name="Slide Number Placeholder 4">
            <a:extLst>
              <a:ext uri="{FF2B5EF4-FFF2-40B4-BE49-F238E27FC236}">
                <a16:creationId xmlns:a16="http://schemas.microsoft.com/office/drawing/2014/main" id="{3349EF3D-9A74-BD4B-A3C3-21650D7035CC}"/>
              </a:ext>
            </a:extLst>
          </p:cNvPr>
          <p:cNvSpPr>
            <a:spLocks noGrp="1"/>
          </p:cNvSpPr>
          <p:nvPr>
            <p:ph type="sldNum" sz="quarter" idx="12"/>
          </p:nvPr>
        </p:nvSpPr>
        <p:spPr/>
        <p:txBody>
          <a:bodyPr/>
          <a:lstStyle/>
          <a:p>
            <a:fld id="{3ECAA9F2-51A7-FA4F-B019-4D81CA3B727C}" type="slidenum">
              <a:rPr lang="en-US" smtClean="0"/>
              <a:pPr/>
              <a:t>29</a:t>
            </a:fld>
            <a:endParaRPr lang="en-US" dirty="0"/>
          </a:p>
        </p:txBody>
      </p:sp>
      <p:sp>
        <p:nvSpPr>
          <p:cNvPr id="3" name="Content Placeholder 2"/>
          <p:cNvSpPr>
            <a:spLocks noGrp="1"/>
          </p:cNvSpPr>
          <p:nvPr>
            <p:ph idx="1"/>
          </p:nvPr>
        </p:nvSpPr>
        <p:spPr>
          <a:xfrm>
            <a:off x="228600" y="1802419"/>
            <a:ext cx="7754112" cy="4754879"/>
          </a:xfrm>
          <a:prstGeom prst="rect">
            <a:avLst/>
          </a:prstGeom>
        </p:spPr>
        <p:txBody>
          <a:bodyPr>
            <a:normAutofit/>
          </a:bodyPr>
          <a:lstStyle/>
          <a:p>
            <a:pPr marL="0" indent="0">
              <a:lnSpc>
                <a:spcPct val="120000"/>
              </a:lnSpc>
              <a:buClr>
                <a:srgbClr val="FF9900"/>
              </a:buClr>
              <a:buNone/>
            </a:pPr>
            <a:r>
              <a:rPr lang="en-US" sz="2400" dirty="0"/>
              <a:t>5 key sections on the 24-25 FAFSA</a:t>
            </a:r>
          </a:p>
          <a:p>
            <a:pPr>
              <a:lnSpc>
                <a:spcPct val="120000"/>
              </a:lnSpc>
              <a:buClr>
                <a:srgbClr val="FF9900"/>
              </a:buClr>
            </a:pPr>
            <a:r>
              <a:rPr lang="en-US" sz="2000" dirty="0"/>
              <a:t>Student &amp; contributors complete their own sections using their respective FSA ID accounts</a:t>
            </a:r>
          </a:p>
          <a:p>
            <a:pPr>
              <a:lnSpc>
                <a:spcPct val="120000"/>
              </a:lnSpc>
              <a:buClr>
                <a:srgbClr val="FF9900"/>
              </a:buClr>
            </a:pPr>
            <a:r>
              <a:rPr lang="en-US" sz="2000" dirty="0"/>
              <a:t>Student completes all sections</a:t>
            </a:r>
          </a:p>
          <a:p>
            <a:pPr>
              <a:lnSpc>
                <a:spcPct val="120000"/>
              </a:lnSpc>
              <a:buClr>
                <a:srgbClr val="FF9900"/>
              </a:buClr>
            </a:pPr>
            <a:r>
              <a:rPr lang="en-US" sz="2000" dirty="0"/>
              <a:t>Contributors (parents) completes </a:t>
            </a:r>
            <a:r>
              <a:rPr lang="en-US" sz="1600" dirty="0"/>
              <a:t>(demographics, financials &amp; signature)</a:t>
            </a:r>
          </a:p>
          <a:p>
            <a:pPr>
              <a:lnSpc>
                <a:spcPct val="120000"/>
              </a:lnSpc>
              <a:buClr>
                <a:srgbClr val="FF9900"/>
              </a:buClr>
            </a:pPr>
            <a:r>
              <a:rPr lang="en-US" sz="2000" dirty="0"/>
              <a:t>Onboarding steps, wizards and help tools to guide students &amp; contributors </a:t>
            </a:r>
          </a:p>
          <a:p>
            <a:pPr>
              <a:lnSpc>
                <a:spcPct val="120000"/>
              </a:lnSpc>
              <a:buClr>
                <a:srgbClr val="FF9900"/>
              </a:buClr>
            </a:pPr>
            <a:r>
              <a:rPr lang="en-US" sz="2000" dirty="0"/>
              <a:t>Form is not complete until all required signatures are submitted</a:t>
            </a:r>
          </a:p>
          <a:p>
            <a:pPr>
              <a:lnSpc>
                <a:spcPct val="120000"/>
              </a:lnSpc>
              <a:buClr>
                <a:srgbClr val="FF9900"/>
              </a:buClr>
            </a:pPr>
            <a:endParaRPr lang="en-US" dirty="0"/>
          </a:p>
          <a:p>
            <a:pPr>
              <a:lnSpc>
                <a:spcPct val="120000"/>
              </a:lnSpc>
              <a:buClr>
                <a:srgbClr val="FF9900"/>
              </a:buClr>
            </a:pPr>
            <a:endParaRPr lang="en-US" dirty="0"/>
          </a:p>
        </p:txBody>
      </p:sp>
      <p:graphicFrame>
        <p:nvGraphicFramePr>
          <p:cNvPr id="4" name="Diagram 3"/>
          <p:cNvGraphicFramePr/>
          <p:nvPr>
            <p:extLst>
              <p:ext uri="{D42A27DB-BD31-4B8C-83A1-F6EECF244321}">
                <p14:modId xmlns:p14="http://schemas.microsoft.com/office/powerpoint/2010/main" val="2669015861"/>
              </p:ext>
            </p:extLst>
          </p:nvPr>
        </p:nvGraphicFramePr>
        <p:xfrm>
          <a:off x="8180832" y="1321079"/>
          <a:ext cx="2971800" cy="5411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1877807"/>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DD1A4F1-4727-A72E-EB28-56D047C595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66" t="5610" r="2443"/>
          <a:stretch/>
        </p:blipFill>
        <p:spPr>
          <a:xfrm>
            <a:off x="2133600" y="2778313"/>
            <a:ext cx="1447800" cy="1980768"/>
          </a:xfrm>
          <a:prstGeom prst="rect">
            <a:avLst/>
          </a:prstGeom>
        </p:spPr>
      </p:pic>
      <p:pic>
        <p:nvPicPr>
          <p:cNvPr id="16" name="Picture 15" descr="A person with blonde hair&#10;&#10;Description automatically generated">
            <a:extLst>
              <a:ext uri="{FF2B5EF4-FFF2-40B4-BE49-F238E27FC236}">
                <a16:creationId xmlns:a16="http://schemas.microsoft.com/office/drawing/2014/main" id="{54FA74CA-1275-BBA0-D39F-06ACBCB2F5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795" t="13553" r="2777" b="451"/>
          <a:stretch/>
        </p:blipFill>
        <p:spPr>
          <a:xfrm>
            <a:off x="4191000" y="1547057"/>
            <a:ext cx="1134557" cy="1545399"/>
          </a:xfrm>
          <a:prstGeom prst="rect">
            <a:avLst/>
          </a:prstGeom>
        </p:spPr>
      </p:pic>
      <p:pic>
        <p:nvPicPr>
          <p:cNvPr id="12" name="Picture 11" descr="A person wearing glasses and a denim jacket&#10;&#10;Description automatically generated">
            <a:extLst>
              <a:ext uri="{FF2B5EF4-FFF2-40B4-BE49-F238E27FC236}">
                <a16:creationId xmlns:a16="http://schemas.microsoft.com/office/drawing/2014/main" id="{B0EF2B05-3642-DA72-E8A0-2BE54915E1C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29" t="9889" r="2273" b="3193"/>
          <a:stretch/>
        </p:blipFill>
        <p:spPr>
          <a:xfrm>
            <a:off x="8264620" y="4112892"/>
            <a:ext cx="1170355" cy="1545336"/>
          </a:xfrm>
          <a:prstGeom prst="rect">
            <a:avLst/>
          </a:prstGeom>
        </p:spPr>
      </p:pic>
      <p:pic>
        <p:nvPicPr>
          <p:cNvPr id="10" name="Picture 9">
            <a:extLst>
              <a:ext uri="{FF2B5EF4-FFF2-40B4-BE49-F238E27FC236}">
                <a16:creationId xmlns:a16="http://schemas.microsoft.com/office/drawing/2014/main" id="{CA36DA3F-FFF1-C973-0065-48E42333F0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64620" y="1537174"/>
            <a:ext cx="1140469" cy="1545399"/>
          </a:xfrm>
          <a:prstGeom prst="rect">
            <a:avLst/>
          </a:prstGeom>
        </p:spPr>
      </p:pic>
      <p:sp>
        <p:nvSpPr>
          <p:cNvPr id="39" name="Title 1"/>
          <p:cNvSpPr>
            <a:spLocks noGrp="1"/>
          </p:cNvSpPr>
          <p:nvPr>
            <p:ph type="title"/>
          </p:nvPr>
        </p:nvSpPr>
        <p:spPr>
          <a:prstGeom prst="rect">
            <a:avLst/>
          </a:prstGeom>
        </p:spPr>
        <p:txBody>
          <a:bodyPr/>
          <a:lstStyle/>
          <a:p>
            <a:r>
              <a:rPr lang="en-US" dirty="0"/>
              <a:t>Meet the Team</a:t>
            </a:r>
            <a:br>
              <a:rPr lang="en-US" dirty="0"/>
            </a:br>
            <a:r>
              <a:rPr lang="en-US" sz="2800" dirty="0">
                <a:solidFill>
                  <a:srgbClr val="FFC600"/>
                </a:solidFill>
              </a:rPr>
              <a:t>Western Pennsylvania</a:t>
            </a:r>
          </a:p>
        </p:txBody>
      </p:sp>
      <p:sp>
        <p:nvSpPr>
          <p:cNvPr id="2" name="Slide Number Placeholder 1">
            <a:extLst>
              <a:ext uri="{FF2B5EF4-FFF2-40B4-BE49-F238E27FC236}">
                <a16:creationId xmlns:a16="http://schemas.microsoft.com/office/drawing/2014/main" id="{B8AC522E-E289-9840-9248-CFF003663023}"/>
              </a:ext>
            </a:extLst>
          </p:cNvPr>
          <p:cNvSpPr>
            <a:spLocks noGrp="1"/>
          </p:cNvSpPr>
          <p:nvPr>
            <p:ph type="sldNum" sz="quarter" idx="12"/>
          </p:nvPr>
        </p:nvSpPr>
        <p:spPr/>
        <p:txBody>
          <a:bodyPr/>
          <a:lstStyle/>
          <a:p>
            <a:fld id="{3ECAA9F2-51A7-FA4F-B019-4D81CA3B727C}" type="slidenum">
              <a:rPr lang="en-US" smtClean="0"/>
              <a:pPr/>
              <a:t>3</a:t>
            </a:fld>
            <a:endParaRPr lang="en-US" dirty="0"/>
          </a:p>
        </p:txBody>
      </p:sp>
      <p:sp>
        <p:nvSpPr>
          <p:cNvPr id="40" name="TextBox 39">
            <a:extLst>
              <a:ext uri="{FF2B5EF4-FFF2-40B4-BE49-F238E27FC236}">
                <a16:creationId xmlns:a16="http://schemas.microsoft.com/office/drawing/2014/main" id="{5A5FA805-665D-4FAD-93B0-5DBD7C913108}"/>
              </a:ext>
            </a:extLst>
          </p:cNvPr>
          <p:cNvSpPr txBox="1"/>
          <p:nvPr/>
        </p:nvSpPr>
        <p:spPr>
          <a:xfrm>
            <a:off x="1905000" y="4876800"/>
            <a:ext cx="1905000" cy="892552"/>
          </a:xfrm>
          <a:prstGeom prst="rect">
            <a:avLst/>
          </a:prstGeom>
          <a:noFill/>
        </p:spPr>
        <p:txBody>
          <a:bodyPr wrap="square" rtlCol="0">
            <a:spAutoFit/>
          </a:bodyPr>
          <a:lstStyle/>
          <a:p>
            <a:pPr algn="ctr"/>
            <a:r>
              <a:rPr lang="en-US" b="1" dirty="0">
                <a:solidFill>
                  <a:srgbClr val="007299"/>
                </a:solidFill>
              </a:rPr>
              <a:t>William Lindsey</a:t>
            </a:r>
          </a:p>
          <a:p>
            <a:pPr algn="ctr"/>
            <a:r>
              <a:rPr lang="en-US" sz="1600" dirty="0">
                <a:solidFill>
                  <a:prstClr val="black">
                    <a:lumMod val="50000"/>
                    <a:lumOff val="50000"/>
                  </a:prstClr>
                </a:solidFill>
              </a:rPr>
              <a:t>Manager</a:t>
            </a:r>
          </a:p>
          <a:p>
            <a:pPr algn="ctr"/>
            <a:endParaRPr lang="en-US" dirty="0">
              <a:solidFill>
                <a:prstClr val="black"/>
              </a:solidFill>
            </a:endParaRPr>
          </a:p>
        </p:txBody>
      </p:sp>
      <p:sp>
        <p:nvSpPr>
          <p:cNvPr id="41" name="TextBox 40">
            <a:extLst>
              <a:ext uri="{FF2B5EF4-FFF2-40B4-BE49-F238E27FC236}">
                <a16:creationId xmlns:a16="http://schemas.microsoft.com/office/drawing/2014/main" id="{0E76E7C5-6E58-42AD-8BB5-6608559C8D76}"/>
              </a:ext>
            </a:extLst>
          </p:cNvPr>
          <p:cNvSpPr txBox="1"/>
          <p:nvPr/>
        </p:nvSpPr>
        <p:spPr>
          <a:xfrm>
            <a:off x="3810000" y="3105242"/>
            <a:ext cx="1905000" cy="730200"/>
          </a:xfrm>
          <a:prstGeom prst="rect">
            <a:avLst/>
          </a:prstGeom>
          <a:noFill/>
        </p:spPr>
        <p:txBody>
          <a:bodyPr wrap="square" rtlCol="0">
            <a:spAutoFit/>
          </a:bodyPr>
          <a:lstStyle/>
          <a:p>
            <a:pPr algn="ctr">
              <a:lnSpc>
                <a:spcPct val="90000"/>
              </a:lnSpc>
              <a:spcBef>
                <a:spcPts val="300"/>
              </a:spcBef>
            </a:pPr>
            <a:r>
              <a:rPr lang="en-US" sz="1200" b="1" dirty="0">
                <a:solidFill>
                  <a:srgbClr val="007299"/>
                </a:solidFill>
              </a:rPr>
              <a:t>Wendy Dunlap</a:t>
            </a:r>
          </a:p>
          <a:p>
            <a:pPr algn="ctr">
              <a:lnSpc>
                <a:spcPct val="90000"/>
              </a:lnSpc>
              <a:spcBef>
                <a:spcPts val="300"/>
              </a:spcBef>
            </a:pPr>
            <a:r>
              <a:rPr lang="en-US" sz="1050" b="1" dirty="0">
                <a:solidFill>
                  <a:srgbClr val="386526"/>
                </a:solidFill>
              </a:rPr>
              <a:t>wendy.dunlap@pheaa.org</a:t>
            </a:r>
          </a:p>
          <a:p>
            <a:pPr algn="ctr">
              <a:lnSpc>
                <a:spcPct val="90000"/>
              </a:lnSpc>
              <a:spcBef>
                <a:spcPts val="300"/>
              </a:spcBef>
            </a:pPr>
            <a:r>
              <a:rPr lang="en-US" sz="900" dirty="0"/>
              <a:t>Armstrong, Beaver, Butler, Clarion, and Lawrence Counties</a:t>
            </a:r>
          </a:p>
        </p:txBody>
      </p:sp>
      <p:sp>
        <p:nvSpPr>
          <p:cNvPr id="42" name="TextBox 41">
            <a:extLst>
              <a:ext uri="{FF2B5EF4-FFF2-40B4-BE49-F238E27FC236}">
                <a16:creationId xmlns:a16="http://schemas.microsoft.com/office/drawing/2014/main" id="{7C53078F-30BE-4799-AE0F-69C981DC3B3B}"/>
              </a:ext>
            </a:extLst>
          </p:cNvPr>
          <p:cNvSpPr txBox="1"/>
          <p:nvPr/>
        </p:nvSpPr>
        <p:spPr>
          <a:xfrm>
            <a:off x="3882534" y="5715000"/>
            <a:ext cx="1752600" cy="730200"/>
          </a:xfrm>
          <a:prstGeom prst="rect">
            <a:avLst/>
          </a:prstGeom>
          <a:noFill/>
        </p:spPr>
        <p:txBody>
          <a:bodyPr wrap="square" rtlCol="0">
            <a:spAutoFit/>
          </a:bodyPr>
          <a:lstStyle/>
          <a:p>
            <a:pPr algn="ctr">
              <a:lnSpc>
                <a:spcPct val="90000"/>
              </a:lnSpc>
              <a:spcBef>
                <a:spcPts val="300"/>
              </a:spcBef>
            </a:pPr>
            <a:r>
              <a:rPr lang="en-US" sz="1200" b="1" dirty="0">
                <a:solidFill>
                  <a:srgbClr val="007299"/>
                </a:solidFill>
              </a:rPr>
              <a:t>Amy Sloan</a:t>
            </a:r>
          </a:p>
          <a:p>
            <a:pPr algn="ctr">
              <a:lnSpc>
                <a:spcPct val="90000"/>
              </a:lnSpc>
              <a:spcBef>
                <a:spcPts val="300"/>
              </a:spcBef>
            </a:pPr>
            <a:r>
              <a:rPr lang="en-US" sz="1050" b="1" dirty="0">
                <a:solidFill>
                  <a:srgbClr val="386526"/>
                </a:solidFill>
              </a:rPr>
              <a:t>amy.sloan@pheaa.org</a:t>
            </a:r>
          </a:p>
          <a:p>
            <a:pPr algn="ctr">
              <a:lnSpc>
                <a:spcPct val="90000"/>
              </a:lnSpc>
              <a:spcBef>
                <a:spcPts val="300"/>
              </a:spcBef>
            </a:pPr>
            <a:r>
              <a:rPr lang="en-US" sz="900" dirty="0"/>
              <a:t>Crawford, Erie, McKean, Mercer, Potter, and Warren Counties</a:t>
            </a:r>
          </a:p>
        </p:txBody>
      </p:sp>
      <p:sp>
        <p:nvSpPr>
          <p:cNvPr id="43" name="TextBox 42">
            <a:extLst>
              <a:ext uri="{FF2B5EF4-FFF2-40B4-BE49-F238E27FC236}">
                <a16:creationId xmlns:a16="http://schemas.microsoft.com/office/drawing/2014/main" id="{ECCEA87A-2FED-4F1C-895F-21056742D54D}"/>
              </a:ext>
            </a:extLst>
          </p:cNvPr>
          <p:cNvSpPr txBox="1"/>
          <p:nvPr/>
        </p:nvSpPr>
        <p:spPr>
          <a:xfrm>
            <a:off x="5877265" y="3100558"/>
            <a:ext cx="1857034" cy="854849"/>
          </a:xfrm>
          <a:prstGeom prst="rect">
            <a:avLst/>
          </a:prstGeom>
          <a:noFill/>
        </p:spPr>
        <p:txBody>
          <a:bodyPr wrap="square" rtlCol="0">
            <a:spAutoFit/>
          </a:bodyPr>
          <a:lstStyle/>
          <a:p>
            <a:pPr algn="ctr">
              <a:lnSpc>
                <a:spcPct val="90000"/>
              </a:lnSpc>
              <a:spcBef>
                <a:spcPts val="300"/>
              </a:spcBef>
            </a:pPr>
            <a:r>
              <a:rPr lang="en-US" sz="1200" b="1" dirty="0">
                <a:solidFill>
                  <a:srgbClr val="007299"/>
                </a:solidFill>
              </a:rPr>
              <a:t>Kurt Deutsch</a:t>
            </a:r>
          </a:p>
          <a:p>
            <a:pPr algn="ctr">
              <a:lnSpc>
                <a:spcPct val="90000"/>
              </a:lnSpc>
              <a:spcBef>
                <a:spcPts val="300"/>
              </a:spcBef>
            </a:pPr>
            <a:r>
              <a:rPr lang="en-US" sz="1050" b="1" dirty="0">
                <a:solidFill>
                  <a:srgbClr val="386526"/>
                </a:solidFill>
              </a:rPr>
              <a:t>kurt.deutsch@pheaa.org</a:t>
            </a:r>
            <a:endParaRPr lang="en-US" sz="1050" dirty="0"/>
          </a:p>
          <a:p>
            <a:pPr algn="ctr">
              <a:lnSpc>
                <a:spcPct val="90000"/>
              </a:lnSpc>
              <a:spcBef>
                <a:spcPts val="300"/>
              </a:spcBef>
            </a:pPr>
            <a:r>
              <a:rPr lang="en-US" sz="900" dirty="0"/>
              <a:t>Cameron, Centre, Clearfield, Clinton, Elk, Forest, Jefferson, and Venango Counties</a:t>
            </a:r>
          </a:p>
        </p:txBody>
      </p:sp>
      <p:sp>
        <p:nvSpPr>
          <p:cNvPr id="44" name="TextBox 43">
            <a:extLst>
              <a:ext uri="{FF2B5EF4-FFF2-40B4-BE49-F238E27FC236}">
                <a16:creationId xmlns:a16="http://schemas.microsoft.com/office/drawing/2014/main" id="{61478CF0-7834-449F-A2FD-3F79C92167D1}"/>
              </a:ext>
            </a:extLst>
          </p:cNvPr>
          <p:cNvSpPr txBox="1"/>
          <p:nvPr/>
        </p:nvSpPr>
        <p:spPr>
          <a:xfrm>
            <a:off x="5889550" y="5723792"/>
            <a:ext cx="1752600" cy="605550"/>
          </a:xfrm>
          <a:prstGeom prst="rect">
            <a:avLst/>
          </a:prstGeom>
          <a:noFill/>
        </p:spPr>
        <p:txBody>
          <a:bodyPr wrap="square" rtlCol="0">
            <a:spAutoFit/>
          </a:bodyPr>
          <a:lstStyle/>
          <a:p>
            <a:pPr algn="ctr">
              <a:lnSpc>
                <a:spcPct val="90000"/>
              </a:lnSpc>
              <a:spcBef>
                <a:spcPts val="300"/>
              </a:spcBef>
            </a:pPr>
            <a:r>
              <a:rPr lang="en-US" sz="1200" b="1" dirty="0">
                <a:solidFill>
                  <a:srgbClr val="007299"/>
                </a:solidFill>
              </a:rPr>
              <a:t>Amy </a:t>
            </a:r>
            <a:r>
              <a:rPr lang="en-US" sz="1200" b="1" dirty="0" err="1">
                <a:solidFill>
                  <a:srgbClr val="007299"/>
                </a:solidFill>
              </a:rPr>
              <a:t>Sawdey</a:t>
            </a:r>
            <a:endParaRPr lang="en-US" sz="1200" dirty="0"/>
          </a:p>
          <a:p>
            <a:pPr algn="ctr">
              <a:lnSpc>
                <a:spcPct val="90000"/>
              </a:lnSpc>
              <a:spcBef>
                <a:spcPts val="300"/>
              </a:spcBef>
            </a:pPr>
            <a:r>
              <a:rPr lang="en-US" sz="1050" b="1" dirty="0">
                <a:solidFill>
                  <a:srgbClr val="41762C"/>
                </a:solidFill>
              </a:rPr>
              <a:t>amy.sawdey@pheaa.org</a:t>
            </a:r>
          </a:p>
          <a:p>
            <a:pPr algn="ctr">
              <a:lnSpc>
                <a:spcPct val="90000"/>
              </a:lnSpc>
              <a:spcBef>
                <a:spcPts val="300"/>
              </a:spcBef>
            </a:pPr>
            <a:r>
              <a:rPr lang="en-US" sz="900" dirty="0"/>
              <a:t>Allegheny County</a:t>
            </a:r>
          </a:p>
        </p:txBody>
      </p:sp>
      <p:sp>
        <p:nvSpPr>
          <p:cNvPr id="45" name="TextBox 44">
            <a:extLst>
              <a:ext uri="{FF2B5EF4-FFF2-40B4-BE49-F238E27FC236}">
                <a16:creationId xmlns:a16="http://schemas.microsoft.com/office/drawing/2014/main" id="{0A650602-00F2-4144-BFF8-28AA3BD80A88}"/>
              </a:ext>
            </a:extLst>
          </p:cNvPr>
          <p:cNvSpPr txBox="1"/>
          <p:nvPr/>
        </p:nvSpPr>
        <p:spPr>
          <a:xfrm>
            <a:off x="7843082" y="3138190"/>
            <a:ext cx="2009434" cy="730200"/>
          </a:xfrm>
          <a:prstGeom prst="rect">
            <a:avLst/>
          </a:prstGeom>
          <a:noFill/>
        </p:spPr>
        <p:txBody>
          <a:bodyPr wrap="square" rtlCol="0">
            <a:spAutoFit/>
          </a:bodyPr>
          <a:lstStyle/>
          <a:p>
            <a:pPr algn="ctr">
              <a:lnSpc>
                <a:spcPct val="90000"/>
              </a:lnSpc>
              <a:spcBef>
                <a:spcPts val="300"/>
              </a:spcBef>
            </a:pPr>
            <a:r>
              <a:rPr lang="en-US" sz="1200" b="1" dirty="0">
                <a:solidFill>
                  <a:srgbClr val="007299"/>
                </a:solidFill>
              </a:rPr>
              <a:t>Jonathan Warner</a:t>
            </a:r>
          </a:p>
          <a:p>
            <a:pPr algn="ctr">
              <a:lnSpc>
                <a:spcPct val="90000"/>
              </a:lnSpc>
              <a:spcBef>
                <a:spcPts val="300"/>
              </a:spcBef>
            </a:pPr>
            <a:r>
              <a:rPr lang="en-US" sz="1050" b="1" dirty="0">
                <a:solidFill>
                  <a:srgbClr val="386526"/>
                </a:solidFill>
              </a:rPr>
              <a:t>jonathan.warner@pheaa.org</a:t>
            </a:r>
          </a:p>
          <a:p>
            <a:pPr algn="ctr">
              <a:lnSpc>
                <a:spcPct val="90000"/>
              </a:lnSpc>
              <a:spcBef>
                <a:spcPts val="300"/>
              </a:spcBef>
            </a:pPr>
            <a:r>
              <a:rPr lang="en-US" sz="900" dirty="0"/>
              <a:t>Fayette, Greene, Washington and Westmoreland Counties</a:t>
            </a:r>
          </a:p>
        </p:txBody>
      </p:sp>
      <p:sp>
        <p:nvSpPr>
          <p:cNvPr id="46" name="TextBox 45">
            <a:extLst>
              <a:ext uri="{FF2B5EF4-FFF2-40B4-BE49-F238E27FC236}">
                <a16:creationId xmlns:a16="http://schemas.microsoft.com/office/drawing/2014/main" id="{1FD21F39-CCD6-4B29-80FF-636A42632003}"/>
              </a:ext>
            </a:extLst>
          </p:cNvPr>
          <p:cNvSpPr txBox="1"/>
          <p:nvPr/>
        </p:nvSpPr>
        <p:spPr>
          <a:xfrm>
            <a:off x="7914437" y="5723129"/>
            <a:ext cx="1857034" cy="854849"/>
          </a:xfrm>
          <a:prstGeom prst="rect">
            <a:avLst/>
          </a:prstGeom>
          <a:noFill/>
        </p:spPr>
        <p:txBody>
          <a:bodyPr wrap="square" rtlCol="0">
            <a:spAutoFit/>
          </a:bodyPr>
          <a:lstStyle/>
          <a:p>
            <a:pPr algn="ctr">
              <a:lnSpc>
                <a:spcPct val="90000"/>
              </a:lnSpc>
              <a:spcBef>
                <a:spcPts val="300"/>
              </a:spcBef>
            </a:pPr>
            <a:r>
              <a:rPr lang="en-US" sz="1200" b="1" dirty="0">
                <a:solidFill>
                  <a:srgbClr val="007299"/>
                </a:solidFill>
              </a:rPr>
              <a:t>Julie Fontana</a:t>
            </a:r>
          </a:p>
          <a:p>
            <a:pPr algn="ctr">
              <a:lnSpc>
                <a:spcPct val="90000"/>
              </a:lnSpc>
              <a:spcBef>
                <a:spcPts val="300"/>
              </a:spcBef>
            </a:pPr>
            <a:r>
              <a:rPr lang="en-US" sz="1050" b="1" dirty="0">
                <a:solidFill>
                  <a:srgbClr val="386526"/>
                </a:solidFill>
              </a:rPr>
              <a:t>julie.fontana@pheaa.org</a:t>
            </a:r>
          </a:p>
          <a:p>
            <a:pPr algn="ctr">
              <a:lnSpc>
                <a:spcPct val="90000"/>
              </a:lnSpc>
              <a:spcBef>
                <a:spcPts val="300"/>
              </a:spcBef>
            </a:pPr>
            <a:r>
              <a:rPr lang="en-US" sz="900" dirty="0"/>
              <a:t>Bedford, Blair, Cambria, Huntingdon, Indiana, and Somerset Counties</a:t>
            </a:r>
          </a:p>
        </p:txBody>
      </p:sp>
      <p:sp>
        <p:nvSpPr>
          <p:cNvPr id="53" name="Rectangle 52">
            <a:extLst>
              <a:ext uri="{FF2B5EF4-FFF2-40B4-BE49-F238E27FC236}">
                <a16:creationId xmlns:a16="http://schemas.microsoft.com/office/drawing/2014/main" id="{C1EAA951-505B-435A-9637-0174ADFA72D0}"/>
              </a:ext>
            </a:extLst>
          </p:cNvPr>
          <p:cNvSpPr/>
          <p:nvPr/>
        </p:nvSpPr>
        <p:spPr>
          <a:xfrm>
            <a:off x="6235549" y="1534337"/>
            <a:ext cx="1140469" cy="1541124"/>
          </a:xfrm>
          <a:prstGeom prst="rect">
            <a:avLst/>
          </a:prstGeom>
          <a:solidFill>
            <a:srgbClr val="6E737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descr="A person wearing glasses and a suit&#10;&#10;Description automatically generated with medium confidence">
            <a:extLst>
              <a:ext uri="{FF2B5EF4-FFF2-40B4-BE49-F238E27FC236}">
                <a16:creationId xmlns:a16="http://schemas.microsoft.com/office/drawing/2014/main" id="{E8ADF7CA-3410-4AF4-B285-57D4732125DF}"/>
              </a:ext>
            </a:extLst>
          </p:cNvPr>
          <p:cNvPicPr>
            <a:picLocks noChangeAspect="1"/>
          </p:cNvPicPr>
          <p:nvPr/>
        </p:nvPicPr>
        <p:blipFill>
          <a:blip r:embed="rId8"/>
          <a:stretch>
            <a:fillRect/>
          </a:stretch>
        </p:blipFill>
        <p:spPr>
          <a:xfrm>
            <a:off x="6220835" y="1509242"/>
            <a:ext cx="1233640" cy="1568335"/>
          </a:xfrm>
          <a:prstGeom prst="rect">
            <a:avLst/>
          </a:prstGeom>
        </p:spPr>
      </p:pic>
      <p:pic>
        <p:nvPicPr>
          <p:cNvPr id="4" name="Picture 3">
            <a:extLst>
              <a:ext uri="{FF2B5EF4-FFF2-40B4-BE49-F238E27FC236}">
                <a16:creationId xmlns:a16="http://schemas.microsoft.com/office/drawing/2014/main" id="{0AB42CD6-0102-BFE2-A84D-8CB9ED8A90F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511" t="12717"/>
          <a:stretch/>
        </p:blipFill>
        <p:spPr>
          <a:xfrm>
            <a:off x="6254883" y="4121019"/>
            <a:ext cx="1194941" cy="1545336"/>
          </a:xfrm>
          <a:prstGeom prst="rect">
            <a:avLst/>
          </a:prstGeom>
        </p:spPr>
      </p:pic>
      <p:pic>
        <p:nvPicPr>
          <p:cNvPr id="8" name="Picture 7" descr="A person smiling at the camera&#10;&#10;Description automatically generated">
            <a:extLst>
              <a:ext uri="{FF2B5EF4-FFF2-40B4-BE49-F238E27FC236}">
                <a16:creationId xmlns:a16="http://schemas.microsoft.com/office/drawing/2014/main" id="{FF7E5EEB-EE15-50A7-7741-14BA067967B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559" t="9848" r="4574" b="5113"/>
          <a:stretch/>
        </p:blipFill>
        <p:spPr>
          <a:xfrm>
            <a:off x="4191520" y="4121019"/>
            <a:ext cx="1218681" cy="1545336"/>
          </a:xfrm>
          <a:prstGeom prst="rect">
            <a:avLst/>
          </a:prstGeom>
        </p:spPr>
      </p:pic>
      <p:pic>
        <p:nvPicPr>
          <p:cNvPr id="14" name="Picture 13" descr="A person in a suit and tie&#10;&#10;Description automatically generated">
            <a:extLst>
              <a:ext uri="{FF2B5EF4-FFF2-40B4-BE49-F238E27FC236}">
                <a16:creationId xmlns:a16="http://schemas.microsoft.com/office/drawing/2014/main" id="{CFE20379-11EE-5D92-C9EF-277FE982A17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667" t="4583" r="3210" b="6131"/>
          <a:stretch/>
        </p:blipFill>
        <p:spPr>
          <a:xfrm>
            <a:off x="6231457" y="1507126"/>
            <a:ext cx="1218367" cy="1568336"/>
          </a:xfrm>
          <a:prstGeom prst="rect">
            <a:avLst/>
          </a:prstGeom>
        </p:spPr>
      </p:pic>
    </p:spTree>
    <p:extLst>
      <p:ext uri="{BB962C8B-B14F-4D97-AF65-F5344CB8AC3E}">
        <p14:creationId xmlns:p14="http://schemas.microsoft.com/office/powerpoint/2010/main" val="2628558152"/>
      </p:ext>
    </p:extLst>
  </p:cSld>
  <p:clrMapOvr>
    <a:masterClrMapping/>
  </p:clrMapOvr>
  <p:transition spd="slow">
    <p:wipe dir="r"/>
  </p:transition>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prstGeom prst="rect">
            <a:avLst/>
          </a:prstGeom>
        </p:spPr>
        <p:txBody>
          <a:bodyPr/>
          <a:lstStyle/>
          <a:p>
            <a:r>
              <a:rPr lang="en-US" dirty="0"/>
              <a:t>FAFSA – Colleges Section</a:t>
            </a:r>
          </a:p>
        </p:txBody>
      </p:sp>
      <p:sp>
        <p:nvSpPr>
          <p:cNvPr id="2" name="Slide Number Placeholder 1">
            <a:extLst>
              <a:ext uri="{FF2B5EF4-FFF2-40B4-BE49-F238E27FC236}">
                <a16:creationId xmlns:a16="http://schemas.microsoft.com/office/drawing/2014/main" id="{BE879CCD-4C14-AF4A-9F21-2130B39F093C}"/>
              </a:ext>
            </a:extLst>
          </p:cNvPr>
          <p:cNvSpPr>
            <a:spLocks noGrp="1"/>
          </p:cNvSpPr>
          <p:nvPr>
            <p:ph type="sldNum" sz="quarter" idx="12"/>
          </p:nvPr>
        </p:nvSpPr>
        <p:spPr/>
        <p:txBody>
          <a:bodyPr/>
          <a:lstStyle/>
          <a:p>
            <a:fld id="{3ECAA9F2-51A7-FA4F-B019-4D81CA3B727C}" type="slidenum">
              <a:rPr lang="en-US" smtClean="0"/>
              <a:pPr/>
              <a:t>30</a:t>
            </a:fld>
            <a:endParaRPr lang="en-US" dirty="0"/>
          </a:p>
        </p:txBody>
      </p:sp>
      <p:pic>
        <p:nvPicPr>
          <p:cNvPr id="3" name="Picture 2" descr="Screenshot of the introduction to the Select Colleges section, which informs the student that on the next series of pages, they will search and select the schools that will receive a copy of their FAFSA form and information. ">
            <a:extLst>
              <a:ext uri="{FF2B5EF4-FFF2-40B4-BE49-F238E27FC236}">
                <a16:creationId xmlns:a16="http://schemas.microsoft.com/office/drawing/2014/main" id="{BF1D4A3C-4E4D-13C9-99B4-9AD2EE0293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0862" y="1470891"/>
            <a:ext cx="6054892" cy="1646808"/>
          </a:xfrm>
          <a:prstGeom prst="rect">
            <a:avLst/>
          </a:prstGeom>
          <a:ln w="12700">
            <a:solidFill>
              <a:schemeClr val="tx1"/>
            </a:solidFill>
          </a:ln>
        </p:spPr>
      </p:pic>
      <p:pic>
        <p:nvPicPr>
          <p:cNvPr id="4" name="Picture 6" descr="Screenshot continuation of the Select Colleges section. The student is instructed to enter the state, city, and name of a school in the text boxes and then select the “Search” button.">
            <a:extLst>
              <a:ext uri="{FF2B5EF4-FFF2-40B4-BE49-F238E27FC236}">
                <a16:creationId xmlns:a16="http://schemas.microsoft.com/office/drawing/2014/main" id="{F6490437-35F6-D366-03A2-41273F7AFE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3908" y="3166201"/>
            <a:ext cx="6054892" cy="3429000"/>
          </a:xfrm>
          <a:prstGeom prst="rect">
            <a:avLst/>
          </a:prstGeom>
          <a:ln w="12700">
            <a:solidFill>
              <a:schemeClr val="tx1"/>
            </a:solidFill>
          </a:ln>
        </p:spPr>
      </p:pic>
      <p:sp>
        <p:nvSpPr>
          <p:cNvPr id="9" name="TextBox 8">
            <a:extLst>
              <a:ext uri="{FF2B5EF4-FFF2-40B4-BE49-F238E27FC236}">
                <a16:creationId xmlns:a16="http://schemas.microsoft.com/office/drawing/2014/main" id="{10F95C94-4EA3-5CF0-9C74-943C35B5523A}"/>
              </a:ext>
            </a:extLst>
          </p:cNvPr>
          <p:cNvSpPr txBox="1"/>
          <p:nvPr/>
        </p:nvSpPr>
        <p:spPr>
          <a:xfrm>
            <a:off x="609600" y="4658406"/>
            <a:ext cx="4620982" cy="954107"/>
          </a:xfrm>
          <a:prstGeom prst="rect">
            <a:avLst/>
          </a:prstGeom>
          <a:noFill/>
          <a:ln>
            <a:solidFill>
              <a:schemeClr val="tx1"/>
            </a:solidFill>
          </a:ln>
        </p:spPr>
        <p:txBody>
          <a:bodyPr wrap="square" rtlCol="0">
            <a:spAutoFit/>
          </a:bodyPr>
          <a:lstStyle/>
          <a:p>
            <a:r>
              <a:rPr lang="en-US" sz="2000" b="1" dirty="0"/>
              <a:t>NOTE</a:t>
            </a:r>
            <a:r>
              <a:rPr lang="en-US" sz="2000" dirty="0"/>
              <a:t>: </a:t>
            </a:r>
            <a:r>
              <a:rPr lang="en-US" dirty="0"/>
              <a:t>Once your Final Decision is made, Update your PA Grant Information with the school you WILL attend.</a:t>
            </a:r>
          </a:p>
        </p:txBody>
      </p:sp>
      <p:sp>
        <p:nvSpPr>
          <p:cNvPr id="10" name="Rectangle 9">
            <a:extLst>
              <a:ext uri="{FF2B5EF4-FFF2-40B4-BE49-F238E27FC236}">
                <a16:creationId xmlns:a16="http://schemas.microsoft.com/office/drawing/2014/main" id="{A1B4B1BC-249E-13B6-8E02-5806332905A6}"/>
              </a:ext>
            </a:extLst>
          </p:cNvPr>
          <p:cNvSpPr/>
          <p:nvPr/>
        </p:nvSpPr>
        <p:spPr>
          <a:xfrm>
            <a:off x="152400" y="1470891"/>
            <a:ext cx="5199106" cy="2923877"/>
          </a:xfrm>
          <a:prstGeom prst="rect">
            <a:avLst/>
          </a:prstGeom>
        </p:spPr>
        <p:txBody>
          <a:bodyPr wrap="square">
            <a:spAutoFit/>
          </a:bodyPr>
          <a:lstStyle/>
          <a:p>
            <a:pPr>
              <a:defRPr/>
            </a:pPr>
            <a:r>
              <a:rPr lang="en-US" sz="2200" b="1" dirty="0"/>
              <a:t>	</a:t>
            </a:r>
            <a:endParaRPr lang="en-US" dirty="0"/>
          </a:p>
          <a:p>
            <a:pPr marL="742950" lvl="1" indent="-285750">
              <a:buFont typeface="Wingdings" panose="05000000000000000000" pitchFamily="2" charset="2"/>
              <a:buChar char="§"/>
              <a:defRPr/>
            </a:pPr>
            <a:r>
              <a:rPr lang="en-US" dirty="0"/>
              <a:t>Only schools listed will receive results of FAFSA</a:t>
            </a:r>
          </a:p>
          <a:p>
            <a:pPr marL="742950" lvl="1" indent="-285750">
              <a:buFont typeface="Wingdings" panose="05000000000000000000" pitchFamily="2" charset="2"/>
              <a:buChar char="§"/>
              <a:defRPr/>
            </a:pPr>
            <a:endParaRPr lang="en-US" dirty="0"/>
          </a:p>
          <a:p>
            <a:pPr marL="742950" lvl="1" indent="-285750">
              <a:buFont typeface="Wingdings" panose="05000000000000000000" pitchFamily="2" charset="2"/>
              <a:buChar char="§"/>
              <a:defRPr/>
            </a:pPr>
            <a:r>
              <a:rPr lang="en-US" dirty="0"/>
              <a:t>Don’t have to have applied/been accepted to list school</a:t>
            </a:r>
          </a:p>
          <a:p>
            <a:pPr lvl="1">
              <a:defRPr/>
            </a:pPr>
            <a:endParaRPr lang="en-US" dirty="0"/>
          </a:p>
          <a:p>
            <a:pPr marL="742950" lvl="1" indent="-285750">
              <a:buFont typeface="Wingdings" panose="05000000000000000000" pitchFamily="2" charset="2"/>
              <a:buChar char="§"/>
              <a:defRPr/>
            </a:pPr>
            <a:r>
              <a:rPr lang="en-US" dirty="0"/>
              <a:t>Can list up to 20 schools at a time</a:t>
            </a:r>
          </a:p>
          <a:p>
            <a:pPr marL="742950" lvl="1" indent="-285750">
              <a:buFont typeface="Wingdings" panose="05000000000000000000" pitchFamily="2" charset="2"/>
              <a:buChar char="§"/>
              <a:defRPr/>
            </a:pPr>
            <a:endParaRPr lang="en-US" dirty="0"/>
          </a:p>
          <a:p>
            <a:pPr marL="742950" lvl="1" indent="-285750">
              <a:buFont typeface="Wingdings" panose="05000000000000000000" pitchFamily="2" charset="2"/>
              <a:buChar char="§"/>
              <a:defRPr/>
            </a:pPr>
            <a:r>
              <a:rPr lang="en-US" dirty="0"/>
              <a:t>May go back and add schools later</a:t>
            </a:r>
          </a:p>
        </p:txBody>
      </p:sp>
    </p:spTree>
    <p:extLst>
      <p:ext uri="{BB962C8B-B14F-4D97-AF65-F5344CB8AC3E}">
        <p14:creationId xmlns:p14="http://schemas.microsoft.com/office/powerpoint/2010/main" val="2599664259"/>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3241" y="1496184"/>
            <a:ext cx="6575898" cy="5112881"/>
          </a:xfrm>
          <a:prstGeom prst="rect">
            <a:avLst/>
          </a:prstGeom>
        </p:spPr>
        <p:txBody>
          <a:bodyPr>
            <a:normAutofit fontScale="77500" lnSpcReduction="20000"/>
          </a:bodyPr>
          <a:lstStyle/>
          <a:p>
            <a:pPr>
              <a:lnSpc>
                <a:spcPct val="120000"/>
              </a:lnSpc>
              <a:buClr>
                <a:srgbClr val="00C4D7"/>
              </a:buClr>
            </a:pPr>
            <a:r>
              <a:rPr lang="en-US" sz="3500" dirty="0"/>
              <a:t>Dependent student &amp; </a:t>
            </a:r>
            <a:r>
              <a:rPr lang="en-US" sz="3500" u="sng" dirty="0"/>
              <a:t>legal</a:t>
            </a:r>
            <a:r>
              <a:rPr lang="en-US" sz="3500" dirty="0"/>
              <a:t> parent(s)</a:t>
            </a:r>
            <a:endParaRPr lang="en-US" sz="3400" dirty="0"/>
          </a:p>
          <a:p>
            <a:pPr lvl="1">
              <a:lnSpc>
                <a:spcPct val="120000"/>
              </a:lnSpc>
              <a:buClr>
                <a:srgbClr val="00C4D7"/>
              </a:buClr>
            </a:pPr>
            <a:r>
              <a:rPr lang="en-US" sz="3400" dirty="0"/>
              <a:t>Biological/adoptive parents living together </a:t>
            </a:r>
            <a:r>
              <a:rPr lang="en-US" sz="2500" dirty="0"/>
              <a:t>(married/unmarried) </a:t>
            </a:r>
          </a:p>
          <a:p>
            <a:pPr lvl="1">
              <a:lnSpc>
                <a:spcPct val="120000"/>
              </a:lnSpc>
              <a:buClr>
                <a:srgbClr val="00C4D7"/>
              </a:buClr>
            </a:pPr>
            <a:endParaRPr lang="en-US" sz="2500" dirty="0"/>
          </a:p>
          <a:p>
            <a:pPr lvl="1">
              <a:lnSpc>
                <a:spcPct val="120000"/>
              </a:lnSpc>
              <a:buClr>
                <a:srgbClr val="00C4D7"/>
              </a:buClr>
            </a:pPr>
            <a:r>
              <a:rPr lang="en-US" sz="3100" dirty="0"/>
              <a:t>Divorced or separated parents</a:t>
            </a:r>
          </a:p>
          <a:p>
            <a:pPr lvl="2">
              <a:lnSpc>
                <a:spcPct val="120000"/>
              </a:lnSpc>
              <a:buClr>
                <a:srgbClr val="00C4D7"/>
              </a:buClr>
            </a:pPr>
            <a:r>
              <a:rPr lang="en-US" sz="2900" dirty="0"/>
              <a:t>The parent that provided the most financial support to student over the past 12 months (if remarried, spouse) </a:t>
            </a:r>
          </a:p>
          <a:p>
            <a:pPr lvl="2">
              <a:lnSpc>
                <a:spcPct val="120000"/>
              </a:lnSpc>
              <a:buClr>
                <a:srgbClr val="00C4D7"/>
              </a:buClr>
            </a:pPr>
            <a:r>
              <a:rPr lang="en-US" sz="2900" dirty="0"/>
              <a:t>If equal, the parent with the higher income </a:t>
            </a:r>
          </a:p>
          <a:p>
            <a:pPr>
              <a:lnSpc>
                <a:spcPct val="120000"/>
              </a:lnSpc>
              <a:buClr>
                <a:srgbClr val="00C4D7"/>
              </a:buClr>
            </a:pPr>
            <a:r>
              <a:rPr lang="en-US" sz="3700" dirty="0"/>
              <a:t>Independent student- s</a:t>
            </a:r>
            <a:r>
              <a:rPr lang="en-US" dirty="0"/>
              <a:t>tudent’s information only (and spouse, if married)</a:t>
            </a:r>
          </a:p>
          <a:p>
            <a:pPr marL="457200" lvl="1" indent="0">
              <a:lnSpc>
                <a:spcPct val="120000"/>
              </a:lnSpc>
              <a:buClr>
                <a:srgbClr val="00C4D7"/>
              </a:buClr>
              <a:buNone/>
            </a:pPr>
            <a:endParaRPr lang="en-US" sz="3100" dirty="0"/>
          </a:p>
          <a:p>
            <a:pPr marL="0" indent="0">
              <a:lnSpc>
                <a:spcPct val="120000"/>
              </a:lnSpc>
              <a:buClr>
                <a:srgbClr val="00C4D7"/>
              </a:buClr>
              <a:buNone/>
            </a:pPr>
            <a:endParaRPr lang="en-US" sz="3800" dirty="0"/>
          </a:p>
        </p:txBody>
      </p:sp>
      <p:sp>
        <p:nvSpPr>
          <p:cNvPr id="4" name="Title 1"/>
          <p:cNvSpPr>
            <a:spLocks noGrp="1"/>
          </p:cNvSpPr>
          <p:nvPr>
            <p:ph type="title"/>
          </p:nvPr>
        </p:nvSpPr>
        <p:spPr>
          <a:xfrm>
            <a:off x="512065" y="248935"/>
            <a:ext cx="11237973" cy="1043711"/>
          </a:xfrm>
          <a:prstGeom prst="rect">
            <a:avLst/>
          </a:prstGeom>
        </p:spPr>
        <p:txBody>
          <a:bodyPr>
            <a:normAutofit fontScale="90000"/>
          </a:bodyPr>
          <a:lstStyle/>
          <a:p>
            <a:r>
              <a:rPr lang="en-US" dirty="0"/>
              <a:t>Whose Information is reported on the 2024-25 FAFSA?</a:t>
            </a:r>
          </a:p>
        </p:txBody>
      </p:sp>
      <p:sp>
        <p:nvSpPr>
          <p:cNvPr id="2" name="Slide Number Placeholder 1">
            <a:extLst>
              <a:ext uri="{FF2B5EF4-FFF2-40B4-BE49-F238E27FC236}">
                <a16:creationId xmlns:a16="http://schemas.microsoft.com/office/drawing/2014/main" id="{1FBD58A0-DA61-7942-9258-0898AFF3DD3F}"/>
              </a:ext>
            </a:extLst>
          </p:cNvPr>
          <p:cNvSpPr>
            <a:spLocks noGrp="1"/>
          </p:cNvSpPr>
          <p:nvPr>
            <p:ph type="sldNum" sz="quarter" idx="12"/>
          </p:nvPr>
        </p:nvSpPr>
        <p:spPr/>
        <p:txBody>
          <a:bodyPr/>
          <a:lstStyle/>
          <a:p>
            <a:fld id="{3ECAA9F2-51A7-FA4F-B019-4D81CA3B727C}" type="slidenum">
              <a:rPr lang="en-US" smtClean="0"/>
              <a:pPr/>
              <a:t>31</a:t>
            </a:fld>
            <a:endParaRPr lang="en-US" dirty="0"/>
          </a:p>
        </p:txBody>
      </p:sp>
      <p:cxnSp>
        <p:nvCxnSpPr>
          <p:cNvPr id="8" name="Straight Connector 7"/>
          <p:cNvCxnSpPr/>
          <p:nvPr/>
        </p:nvCxnSpPr>
        <p:spPr>
          <a:xfrm>
            <a:off x="6649139" y="1688277"/>
            <a:ext cx="0" cy="4800600"/>
          </a:xfrm>
          <a:prstGeom prst="line">
            <a:avLst/>
          </a:prstGeom>
          <a:ln>
            <a:solidFill>
              <a:srgbClr val="92278F"/>
            </a:solidFill>
          </a:ln>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92CB42D4-2716-ACD7-EDE4-781691983279}"/>
              </a:ext>
            </a:extLst>
          </p:cNvPr>
          <p:cNvSpPr txBox="1">
            <a:spLocks/>
          </p:cNvSpPr>
          <p:nvPr/>
        </p:nvSpPr>
        <p:spPr>
          <a:xfrm>
            <a:off x="6996891" y="1688277"/>
            <a:ext cx="4904360" cy="348736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Clr>
                <a:srgbClr val="00C4D7"/>
              </a:buClr>
              <a:buNone/>
            </a:pPr>
            <a:r>
              <a:rPr lang="en-US" sz="2800" b="1" dirty="0">
                <a:solidFill>
                  <a:srgbClr val="92278F"/>
                </a:solidFill>
              </a:rPr>
              <a:t>Do NOT include:</a:t>
            </a:r>
          </a:p>
          <a:p>
            <a:pPr>
              <a:lnSpc>
                <a:spcPct val="120000"/>
              </a:lnSpc>
              <a:buClr>
                <a:srgbClr val="00C4D7"/>
              </a:buClr>
            </a:pPr>
            <a:r>
              <a:rPr lang="en-US" sz="2100" dirty="0"/>
              <a:t>Foster Parents</a:t>
            </a:r>
          </a:p>
          <a:p>
            <a:pPr>
              <a:lnSpc>
                <a:spcPct val="120000"/>
              </a:lnSpc>
              <a:buClr>
                <a:srgbClr val="00C4D7"/>
              </a:buClr>
            </a:pPr>
            <a:r>
              <a:rPr lang="en-US" sz="2100" dirty="0"/>
              <a:t>Legal Guardians</a:t>
            </a:r>
          </a:p>
          <a:p>
            <a:pPr lvl="1">
              <a:lnSpc>
                <a:spcPct val="120000"/>
              </a:lnSpc>
              <a:buClr>
                <a:srgbClr val="00C4D7"/>
              </a:buClr>
            </a:pPr>
            <a:r>
              <a:rPr lang="en-US" sz="1800" dirty="0"/>
              <a:t>By court order</a:t>
            </a:r>
          </a:p>
          <a:p>
            <a:pPr>
              <a:lnSpc>
                <a:spcPct val="120000"/>
              </a:lnSpc>
              <a:buClr>
                <a:srgbClr val="00C4D7"/>
              </a:buClr>
            </a:pPr>
            <a:r>
              <a:rPr lang="en-US" sz="2100" dirty="0"/>
              <a:t>Anyone else living with the student</a:t>
            </a:r>
          </a:p>
        </p:txBody>
      </p:sp>
    </p:spTree>
    <p:extLst>
      <p:ext uri="{BB962C8B-B14F-4D97-AF65-F5344CB8AC3E}">
        <p14:creationId xmlns:p14="http://schemas.microsoft.com/office/powerpoint/2010/main" val="2596332295"/>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Independent?</a:t>
            </a:r>
          </a:p>
        </p:txBody>
      </p:sp>
      <p:sp>
        <p:nvSpPr>
          <p:cNvPr id="4" name="Content Placeholder 2"/>
          <p:cNvSpPr>
            <a:spLocks noGrp="1"/>
          </p:cNvSpPr>
          <p:nvPr>
            <p:ph idx="1"/>
          </p:nvPr>
        </p:nvSpPr>
        <p:spPr>
          <a:xfrm>
            <a:off x="494490" y="1391056"/>
            <a:ext cx="5218890" cy="2037944"/>
          </a:xfrm>
        </p:spPr>
        <p:txBody>
          <a:bodyPr>
            <a:noAutofit/>
          </a:bodyPr>
          <a:lstStyle/>
          <a:p>
            <a:pPr>
              <a:lnSpc>
                <a:spcPct val="120000"/>
              </a:lnSpc>
              <a:buFont typeface="Wingdings" panose="05000000000000000000" pitchFamily="2" charset="2"/>
              <a:buChar char="§"/>
            </a:pPr>
            <a:r>
              <a:rPr lang="en-US" sz="1800" dirty="0"/>
              <a:t>Born before January 1, 2001</a:t>
            </a:r>
          </a:p>
          <a:p>
            <a:pPr>
              <a:lnSpc>
                <a:spcPct val="120000"/>
              </a:lnSpc>
              <a:buFont typeface="Wingdings" panose="05000000000000000000" pitchFamily="2" charset="2"/>
              <a:buChar char="§"/>
            </a:pPr>
            <a:r>
              <a:rPr lang="en-US" sz="1800" dirty="0"/>
              <a:t>Married (and not separated)</a:t>
            </a:r>
          </a:p>
          <a:p>
            <a:pPr>
              <a:lnSpc>
                <a:spcPct val="120000"/>
              </a:lnSpc>
              <a:buFont typeface="Wingdings" panose="05000000000000000000" pitchFamily="2" charset="2"/>
              <a:buChar char="§"/>
            </a:pPr>
            <a:r>
              <a:rPr lang="en-US" sz="1800" dirty="0"/>
              <a:t>Veteran (includes active-duty personnel)</a:t>
            </a:r>
          </a:p>
          <a:p>
            <a:pPr>
              <a:lnSpc>
                <a:spcPct val="120000"/>
              </a:lnSpc>
              <a:buFont typeface="Wingdings" panose="05000000000000000000" pitchFamily="2" charset="2"/>
              <a:buChar char="§"/>
            </a:pPr>
            <a:r>
              <a:rPr lang="en-US" sz="1800" dirty="0"/>
              <a:t>Working on graduate level degree </a:t>
            </a:r>
          </a:p>
          <a:p>
            <a:pPr marL="0" indent="0">
              <a:lnSpc>
                <a:spcPct val="110000"/>
              </a:lnSpc>
              <a:spcBef>
                <a:spcPts val="1272"/>
              </a:spcBef>
              <a:buNone/>
            </a:pPr>
            <a:endParaRPr lang="en-US" sz="1800" dirty="0"/>
          </a:p>
        </p:txBody>
      </p:sp>
      <p:sp>
        <p:nvSpPr>
          <p:cNvPr id="12" name="Content Placeholder 2">
            <a:extLst>
              <a:ext uri="{FF2B5EF4-FFF2-40B4-BE49-F238E27FC236}">
                <a16:creationId xmlns:a16="http://schemas.microsoft.com/office/drawing/2014/main" id="{888AE8DC-96A8-D4FA-4B4C-D44F806978D8}"/>
              </a:ext>
            </a:extLst>
          </p:cNvPr>
          <p:cNvSpPr txBox="1">
            <a:spLocks/>
          </p:cNvSpPr>
          <p:nvPr/>
        </p:nvSpPr>
        <p:spPr>
          <a:xfrm>
            <a:off x="494490" y="3221683"/>
            <a:ext cx="10898220" cy="3472775"/>
          </a:xfrm>
          <a:prstGeom prst="rect">
            <a:avLst/>
          </a:prstGeom>
        </p:spPr>
        <p:txBody>
          <a:bodyPr>
            <a:noAutofit/>
          </a:bodyPr>
          <a:lstStyle>
            <a:lvl1pPr marL="342900" indent="-342900" algn="l" defTabSz="914400" rtl="0" eaLnBrk="1" latinLnBrk="0" hangingPunct="1">
              <a:lnSpc>
                <a:spcPct val="100000"/>
              </a:lnSpc>
              <a:spcBef>
                <a:spcPts val="650"/>
              </a:spcBef>
              <a:spcAft>
                <a:spcPts val="300"/>
              </a:spcAft>
              <a:buClr>
                <a:srgbClr val="007299"/>
              </a:buClr>
              <a:buFont typeface="Arial" pitchFamily="34" charset="0"/>
              <a:buChar char="•"/>
              <a:defRPr sz="2800" kern="1200">
                <a:solidFill>
                  <a:schemeClr val="tx1"/>
                </a:solidFill>
                <a:latin typeface="+mn-lt"/>
                <a:ea typeface="+mn-ea"/>
                <a:cs typeface="Arial"/>
              </a:defRPr>
            </a:lvl1pPr>
            <a:lvl2pPr marL="742950" indent="-285750" algn="l" defTabSz="914400" rtl="0" eaLnBrk="1" latinLnBrk="0" hangingPunct="1">
              <a:lnSpc>
                <a:spcPct val="100000"/>
              </a:lnSpc>
              <a:spcBef>
                <a:spcPts val="300"/>
              </a:spcBef>
              <a:spcAft>
                <a:spcPts val="300"/>
              </a:spcAft>
              <a:buClr>
                <a:srgbClr val="007299"/>
              </a:buClr>
              <a:buFont typeface="System Font Regular"/>
              <a:buChar char="-"/>
              <a:defRPr sz="2400" kern="1200">
                <a:solidFill>
                  <a:schemeClr val="tx1"/>
                </a:solidFill>
                <a:latin typeface="+mn-lt"/>
                <a:ea typeface="+mn-ea"/>
                <a:cs typeface="Arial"/>
              </a:defRPr>
            </a:lvl2pPr>
            <a:lvl3pPr marL="1143000" indent="-228600" algn="l" defTabSz="914400" rtl="0" eaLnBrk="1" latinLnBrk="0" hangingPunct="1">
              <a:lnSpc>
                <a:spcPct val="100000"/>
              </a:lnSpc>
              <a:spcBef>
                <a:spcPts val="300"/>
              </a:spcBef>
              <a:spcAft>
                <a:spcPts val="300"/>
              </a:spcAft>
              <a:buClr>
                <a:srgbClr val="007299"/>
              </a:buClr>
              <a:buSzPct val="80000"/>
              <a:buFont typeface="Arial" panose="020B0604020202020204" pitchFamily="34" charset="0"/>
              <a:buChar char="•"/>
              <a:defRPr sz="2400" kern="1200">
                <a:solidFill>
                  <a:schemeClr val="tx1"/>
                </a:solidFill>
                <a:latin typeface="+mn-lt"/>
                <a:ea typeface="+mn-ea"/>
                <a:cs typeface="Arial"/>
              </a:defRPr>
            </a:lvl3pPr>
            <a:lvl4pPr marL="1600200" indent="-228600" algn="l" defTabSz="914400" rtl="0" eaLnBrk="1" latinLnBrk="0" hangingPunct="1">
              <a:lnSpc>
                <a:spcPct val="100000"/>
              </a:lnSpc>
              <a:spcBef>
                <a:spcPts val="300"/>
              </a:spcBef>
              <a:spcAft>
                <a:spcPts val="300"/>
              </a:spcAft>
              <a:buClr>
                <a:srgbClr val="007299"/>
              </a:buClr>
              <a:buSzPct val="70000"/>
              <a:buFont typeface="Lucida Grande"/>
              <a:buChar char="►"/>
              <a:defRPr sz="2000" kern="1200">
                <a:solidFill>
                  <a:schemeClr val="tx1"/>
                </a:solidFill>
                <a:latin typeface="+mn-lt"/>
                <a:ea typeface="+mn-ea"/>
                <a:cs typeface="Arial"/>
              </a:defRPr>
            </a:lvl4pPr>
            <a:lvl5pPr marL="2057400" indent="-228600" algn="l" defTabSz="914400" rtl="0" eaLnBrk="1" latinLnBrk="0" hangingPunct="1">
              <a:lnSpc>
                <a:spcPct val="100000"/>
              </a:lnSpc>
              <a:spcBef>
                <a:spcPts val="300"/>
              </a:spcBef>
              <a:spcAft>
                <a:spcPts val="300"/>
              </a:spcAft>
              <a:buClr>
                <a:srgbClr val="007299"/>
              </a:buClr>
              <a:buFont typeface="Arial"/>
              <a:buChar char="•"/>
              <a:defRPr sz="2000" kern="1200">
                <a:solidFill>
                  <a:schemeClr val="tx1"/>
                </a:solidFill>
                <a:latin typeface="+mn-lt"/>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buFont typeface="Wingdings" panose="05000000000000000000" pitchFamily="2" charset="2"/>
              <a:buChar char="q"/>
            </a:pPr>
            <a:r>
              <a:rPr lang="en-US" sz="1800" dirty="0"/>
              <a:t>Emancipated minor </a:t>
            </a:r>
          </a:p>
          <a:p>
            <a:pPr>
              <a:lnSpc>
                <a:spcPct val="120000"/>
              </a:lnSpc>
              <a:buFont typeface="Wingdings" panose="05000000000000000000" pitchFamily="2" charset="2"/>
              <a:buChar char="q"/>
            </a:pPr>
            <a:r>
              <a:rPr lang="en-US" sz="1800" dirty="0"/>
              <a:t>Legal guardianship</a:t>
            </a:r>
          </a:p>
          <a:p>
            <a:pPr>
              <a:lnSpc>
                <a:spcPct val="120000"/>
              </a:lnSpc>
              <a:buFont typeface="Wingdings" panose="05000000000000000000" pitchFamily="2" charset="2"/>
              <a:buChar char="q"/>
            </a:pPr>
            <a:r>
              <a:rPr lang="en-US" sz="1800" dirty="0"/>
              <a:t>Anytime since the age of 13 has been either:</a:t>
            </a:r>
          </a:p>
          <a:p>
            <a:pPr lvl="1">
              <a:lnSpc>
                <a:spcPct val="120000"/>
              </a:lnSpc>
              <a:buFont typeface="Wingdings" panose="05000000000000000000" pitchFamily="2" charset="2"/>
              <a:buChar char="q"/>
            </a:pPr>
            <a:r>
              <a:rPr lang="en-US" sz="1800" dirty="0"/>
              <a:t>An orphan, </a:t>
            </a:r>
          </a:p>
          <a:p>
            <a:pPr lvl="1">
              <a:lnSpc>
                <a:spcPct val="120000"/>
              </a:lnSpc>
              <a:buFont typeface="Wingdings" panose="05000000000000000000" pitchFamily="2" charset="2"/>
              <a:buChar char="q"/>
            </a:pPr>
            <a:r>
              <a:rPr lang="en-US" sz="1800" dirty="0"/>
              <a:t>In foster care  </a:t>
            </a:r>
          </a:p>
          <a:p>
            <a:pPr lvl="1">
              <a:lnSpc>
                <a:spcPct val="120000"/>
              </a:lnSpc>
              <a:buFont typeface="Wingdings" panose="05000000000000000000" pitchFamily="2" charset="2"/>
              <a:buChar char="q"/>
            </a:pPr>
            <a:r>
              <a:rPr lang="en-US" sz="1800" dirty="0"/>
              <a:t>Ward of the court </a:t>
            </a:r>
          </a:p>
          <a:p>
            <a:pPr>
              <a:lnSpc>
                <a:spcPct val="120000"/>
              </a:lnSpc>
              <a:buFont typeface="Wingdings" panose="05000000000000000000" pitchFamily="2" charset="2"/>
              <a:buChar char="q"/>
            </a:pPr>
            <a:r>
              <a:rPr lang="en-US" sz="1800" dirty="0"/>
              <a:t>Have legal dependents other than spouse</a:t>
            </a:r>
          </a:p>
          <a:p>
            <a:pPr>
              <a:lnSpc>
                <a:spcPct val="120000"/>
              </a:lnSpc>
              <a:buFont typeface="Wingdings" panose="05000000000000000000" pitchFamily="2" charset="2"/>
              <a:buChar char="q"/>
            </a:pPr>
            <a:r>
              <a:rPr lang="en-US" sz="1800" dirty="0"/>
              <a:t>Student unaccompanied and homeless or self-supporting and at risk of being homeless</a:t>
            </a:r>
          </a:p>
          <a:p>
            <a:pPr>
              <a:lnSpc>
                <a:spcPct val="110000"/>
              </a:lnSpc>
              <a:spcBef>
                <a:spcPts val="1272"/>
              </a:spcBef>
              <a:buFont typeface="Wingdings" panose="05000000000000000000" pitchFamily="2" charset="2"/>
              <a:buChar char="q"/>
            </a:pPr>
            <a:endParaRPr lang="en-US" sz="1800" dirty="0"/>
          </a:p>
        </p:txBody>
      </p:sp>
      <p:pic>
        <p:nvPicPr>
          <p:cNvPr id="13" name="Picture 12" descr="Sticky-Note.png">
            <a:extLst>
              <a:ext uri="{FF2B5EF4-FFF2-40B4-BE49-F238E27FC236}">
                <a16:creationId xmlns:a16="http://schemas.microsoft.com/office/drawing/2014/main" id="{C856C537-AC6B-9839-280C-F0CBC30431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7072" y="1010954"/>
            <a:ext cx="4835328" cy="3249761"/>
          </a:xfrm>
          <a:prstGeom prst="rect">
            <a:avLst/>
          </a:prstGeom>
          <a:effectLst>
            <a:outerShdw blurRad="50800" dist="76200" dir="2700000" algn="tl" rotWithShape="0">
              <a:srgbClr val="000000">
                <a:alpha val="10000"/>
              </a:srgbClr>
            </a:outerShdw>
          </a:effectLst>
        </p:spPr>
      </p:pic>
      <p:sp>
        <p:nvSpPr>
          <p:cNvPr id="14" name="TextBox 13">
            <a:extLst>
              <a:ext uri="{FF2B5EF4-FFF2-40B4-BE49-F238E27FC236}">
                <a16:creationId xmlns:a16="http://schemas.microsoft.com/office/drawing/2014/main" id="{80F33AFD-9849-D21A-3DFC-A9D926EF3F5B}"/>
              </a:ext>
            </a:extLst>
          </p:cNvPr>
          <p:cNvSpPr txBox="1"/>
          <p:nvPr/>
        </p:nvSpPr>
        <p:spPr>
          <a:xfrm>
            <a:off x="8025319" y="2054665"/>
            <a:ext cx="2605663" cy="1815882"/>
          </a:xfrm>
          <a:prstGeom prst="rect">
            <a:avLst/>
          </a:prstGeom>
          <a:noFill/>
        </p:spPr>
        <p:txBody>
          <a:bodyPr wrap="square" rtlCol="0">
            <a:spAutoFit/>
          </a:bodyPr>
          <a:lstStyle/>
          <a:p>
            <a:pPr algn="ctr"/>
            <a:r>
              <a:rPr lang="en-US" sz="2800" b="1" dirty="0">
                <a:solidFill>
                  <a:srgbClr val="FC0107"/>
                </a:solidFill>
              </a:rPr>
              <a:t>Parent’s information is not required </a:t>
            </a:r>
          </a:p>
          <a:p>
            <a:endParaRPr lang="en-US" sz="2800" b="1" dirty="0"/>
          </a:p>
        </p:txBody>
      </p:sp>
    </p:spTree>
    <p:extLst>
      <p:ext uri="{BB962C8B-B14F-4D97-AF65-F5344CB8AC3E}">
        <p14:creationId xmlns:p14="http://schemas.microsoft.com/office/powerpoint/2010/main" val="1503274921"/>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sz="3500" dirty="0"/>
              <a:t>Provisional Independent Status</a:t>
            </a:r>
          </a:p>
        </p:txBody>
      </p:sp>
      <p:sp>
        <p:nvSpPr>
          <p:cNvPr id="2" name="Slide Number Placeholder 1">
            <a:extLst>
              <a:ext uri="{FF2B5EF4-FFF2-40B4-BE49-F238E27FC236}">
                <a16:creationId xmlns:a16="http://schemas.microsoft.com/office/drawing/2014/main" id="{F9317889-8447-B84F-8953-D2EC518275BC}"/>
              </a:ext>
            </a:extLst>
          </p:cNvPr>
          <p:cNvSpPr>
            <a:spLocks noGrp="1"/>
          </p:cNvSpPr>
          <p:nvPr>
            <p:ph type="sldNum" sz="quarter" idx="12"/>
          </p:nvPr>
        </p:nvSpPr>
        <p:spPr/>
        <p:txBody>
          <a:bodyPr/>
          <a:lstStyle/>
          <a:p>
            <a:fld id="{3ECAA9F2-51A7-FA4F-B019-4D81CA3B727C}" type="slidenum">
              <a:rPr lang="en-US" smtClean="0"/>
              <a:pPr/>
              <a:t>33</a:t>
            </a:fld>
            <a:endParaRPr lang="en-US" dirty="0"/>
          </a:p>
        </p:txBody>
      </p:sp>
      <p:pic>
        <p:nvPicPr>
          <p:cNvPr id="7" name="Picture 6" descr="Screenshot continuation of the Personal Circumstances section, which asks the student if unusual circumstances prevent them from contacting their parents or if contacting the parents would pose a risk to the student. These circumstances include abusive home, being abandoned, refugee or asylee status, human trafficking, and incarceration. ">
            <a:extLst>
              <a:ext uri="{FF2B5EF4-FFF2-40B4-BE49-F238E27FC236}">
                <a16:creationId xmlns:a16="http://schemas.microsoft.com/office/drawing/2014/main" id="{ABF55862-F59C-49C2-7132-9EB7114251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9347" y="1739767"/>
            <a:ext cx="5909453" cy="4168333"/>
          </a:xfrm>
          <a:prstGeom prst="rect">
            <a:avLst/>
          </a:prstGeom>
          <a:ln w="12700">
            <a:solidFill>
              <a:schemeClr val="tx1"/>
            </a:solidFill>
          </a:ln>
        </p:spPr>
      </p:pic>
      <p:sp>
        <p:nvSpPr>
          <p:cNvPr id="8" name="Content Placeholder 3">
            <a:extLst>
              <a:ext uri="{FF2B5EF4-FFF2-40B4-BE49-F238E27FC236}">
                <a16:creationId xmlns:a16="http://schemas.microsoft.com/office/drawing/2014/main" id="{CB68EE47-3192-94F8-0141-BE3DD829ADF3}"/>
              </a:ext>
            </a:extLst>
          </p:cNvPr>
          <p:cNvSpPr>
            <a:spLocks noGrp="1"/>
          </p:cNvSpPr>
          <p:nvPr>
            <p:ph idx="1"/>
          </p:nvPr>
        </p:nvSpPr>
        <p:spPr>
          <a:xfrm>
            <a:off x="219456" y="1572953"/>
            <a:ext cx="5641848" cy="4681543"/>
          </a:xfrm>
        </p:spPr>
        <p:txBody>
          <a:bodyPr>
            <a:normAutofit/>
          </a:bodyPr>
          <a:lstStyle/>
          <a:p>
            <a:pPr marL="0" indent="0">
              <a:buNone/>
            </a:pPr>
            <a:r>
              <a:rPr lang="en-US" sz="2000" dirty="0">
                <a:solidFill>
                  <a:prstClr val="black"/>
                </a:solidFill>
                <a:cs typeface="Times New Roman" panose="02020603050405020304" pitchFamily="18" charset="0"/>
              </a:rPr>
              <a:t>Provisional independent status is granted to students with </a:t>
            </a:r>
            <a:r>
              <a:rPr lang="en-US" sz="2000" u="sng" dirty="0">
                <a:solidFill>
                  <a:prstClr val="black"/>
                </a:solidFill>
                <a:cs typeface="Times New Roman" panose="02020603050405020304" pitchFamily="18" charset="0"/>
              </a:rPr>
              <a:t>unusua</a:t>
            </a:r>
            <a:r>
              <a:rPr lang="en-US" sz="2000" dirty="0">
                <a:solidFill>
                  <a:prstClr val="black"/>
                </a:solidFill>
                <a:cs typeface="Times New Roman" panose="02020603050405020304" pitchFamily="18" charset="0"/>
              </a:rPr>
              <a:t>l circumstances &amp; as a result:</a:t>
            </a:r>
            <a:endParaRPr lang="en-US" sz="1400" dirty="0"/>
          </a:p>
          <a:p>
            <a:pPr indent="-285750"/>
            <a:r>
              <a:rPr lang="en-US" sz="1800" dirty="0"/>
              <a:t>student can complete FAFSA without providing parental information</a:t>
            </a:r>
          </a:p>
          <a:p>
            <a:pPr indent="-285750"/>
            <a:r>
              <a:rPr lang="en-US" sz="1800" dirty="0"/>
              <a:t>Student will receive an estimate of their federal student aid eligibility</a:t>
            </a:r>
          </a:p>
          <a:p>
            <a:pPr indent="-285750"/>
            <a:r>
              <a:rPr lang="en-US" sz="1800" dirty="0"/>
              <a:t>Financial aid administrator will make the final determination of the unusual circumstances</a:t>
            </a:r>
          </a:p>
          <a:p>
            <a:pPr lvl="1"/>
            <a:r>
              <a:rPr lang="en-US" sz="1400" dirty="0"/>
              <a:t>Based on documentation received from student</a:t>
            </a:r>
          </a:p>
          <a:p>
            <a:pPr lvl="1"/>
            <a:r>
              <a:rPr lang="en-US" sz="1400" dirty="0"/>
              <a:t>Personal assessment of the financial aid administrator</a:t>
            </a:r>
          </a:p>
          <a:p>
            <a:r>
              <a:rPr lang="en-US" sz="1800" dirty="0"/>
              <a:t>If approved, student’s unusual circumstances remain as long as student remains at that school and circumstances do not change.</a:t>
            </a:r>
          </a:p>
          <a:p>
            <a:endParaRPr lang="en-US" sz="900" b="1" dirty="0"/>
          </a:p>
          <a:p>
            <a:pPr lvl="1"/>
            <a:endParaRPr lang="en-US" sz="900" b="1" dirty="0"/>
          </a:p>
          <a:p>
            <a:pPr marL="457200" lvl="1" indent="0">
              <a:buNone/>
            </a:pPr>
            <a:endParaRPr lang="en-US" sz="900" dirty="0"/>
          </a:p>
          <a:p>
            <a:pPr marL="0" indent="0">
              <a:buNone/>
            </a:pPr>
            <a:endParaRPr lang="en-US" sz="1900" b="1" dirty="0"/>
          </a:p>
          <a:p>
            <a:pPr marL="457200" lvl="1" indent="0">
              <a:buNone/>
            </a:pPr>
            <a:endParaRPr lang="en-US" dirty="0"/>
          </a:p>
        </p:txBody>
      </p:sp>
      <p:pic>
        <p:nvPicPr>
          <p:cNvPr id="10" name="Picture 3">
            <a:extLst>
              <a:ext uri="{FF2B5EF4-FFF2-40B4-BE49-F238E27FC236}">
                <a16:creationId xmlns:a16="http://schemas.microsoft.com/office/drawing/2014/main" id="{0EB194FB-9C92-BB18-008F-D7E193721F3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34008" y="528667"/>
            <a:ext cx="1350586" cy="103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853105"/>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a:spLocks noGrp="1"/>
          </p:cNvSpPr>
          <p:nvPr>
            <p:ph idx="1"/>
          </p:nvPr>
        </p:nvSpPr>
        <p:spPr>
          <a:xfrm>
            <a:off x="120073" y="1440873"/>
            <a:ext cx="11979563" cy="5253586"/>
          </a:xfrm>
        </p:spPr>
        <p:txBody>
          <a:bodyPr>
            <a:normAutofit/>
          </a:bodyPr>
          <a:lstStyle/>
          <a:p>
            <a:pPr marL="0" indent="0">
              <a:buNone/>
            </a:pPr>
            <a:endParaRPr lang="en-US" sz="900" b="1" u="sng" dirty="0"/>
          </a:p>
          <a:p>
            <a:pPr marL="0" indent="0">
              <a:buNone/>
            </a:pPr>
            <a:r>
              <a:rPr lang="en-US" sz="2000" b="1" u="sng" dirty="0"/>
              <a:t>Income</a:t>
            </a:r>
            <a:r>
              <a:rPr lang="en-US" sz="2000" b="1" dirty="0"/>
              <a:t>: </a:t>
            </a:r>
            <a:r>
              <a:rPr lang="en-US" sz="2000" dirty="0"/>
              <a:t>2022 Income information is required for the 2024-25 FAFSA form.</a:t>
            </a:r>
          </a:p>
          <a:p>
            <a:r>
              <a:rPr lang="en-US" sz="1700" dirty="0"/>
              <a:t>DDX may not work for everyone: enter information manually if cannot use it</a:t>
            </a:r>
          </a:p>
          <a:p>
            <a:pPr lvl="1"/>
            <a:endParaRPr lang="en-US" sz="1300" dirty="0"/>
          </a:p>
          <a:p>
            <a:pPr marL="0" indent="0">
              <a:buNone/>
            </a:pPr>
            <a:r>
              <a:rPr lang="en-US" sz="2000" b="1" u="sng" dirty="0"/>
              <a:t>Assets:</a:t>
            </a:r>
            <a:r>
              <a:rPr lang="en-US" sz="2000" dirty="0"/>
              <a:t> If required to report assets:</a:t>
            </a:r>
            <a:endParaRPr lang="en-US" sz="2000" b="1" u="sng" dirty="0"/>
          </a:p>
          <a:p>
            <a:pPr>
              <a:buFont typeface="Wingdings" panose="05000000000000000000" pitchFamily="2" charset="2"/>
              <a:buChar char="§"/>
            </a:pPr>
            <a:r>
              <a:rPr lang="en-US" sz="1900" u="sng" dirty="0"/>
              <a:t>Report the net value of assets, as of the day you are completing the FAFSA.</a:t>
            </a:r>
          </a:p>
          <a:p>
            <a:pPr lvl="1">
              <a:buFont typeface="Wingdings" panose="05000000000000000000" pitchFamily="2" charset="2"/>
              <a:buChar char="§"/>
            </a:pPr>
            <a:r>
              <a:rPr lang="en-US" sz="1600" dirty="0">
                <a:solidFill>
                  <a:srgbClr val="211D1E"/>
                </a:solidFill>
              </a:rPr>
              <a:t>Balance of checking &amp; savings accounts, records of stocks, bonds, bitcoins, etc.</a:t>
            </a:r>
          </a:p>
          <a:p>
            <a:pPr lvl="1">
              <a:buFont typeface="Wingdings" panose="05000000000000000000" pitchFamily="2" charset="2"/>
              <a:buChar char="§"/>
            </a:pPr>
            <a:r>
              <a:rPr lang="en-US" sz="1600" dirty="0">
                <a:solidFill>
                  <a:srgbClr val="211D1E"/>
                </a:solidFill>
              </a:rPr>
              <a:t>Value of 529 accounts for the student owned by the parent(s) of a dependent applicant or owned by the student applicant </a:t>
            </a:r>
            <a:endParaRPr lang="en-US" sz="1600" dirty="0"/>
          </a:p>
          <a:p>
            <a:pPr lvl="1">
              <a:buFont typeface="Wingdings" panose="05000000000000000000" pitchFamily="2" charset="2"/>
              <a:buChar char="§"/>
            </a:pPr>
            <a:r>
              <a:rPr lang="en-US" altLang="en-US" sz="1600" dirty="0"/>
              <a:t>Child support received </a:t>
            </a:r>
            <a:r>
              <a:rPr lang="en-US" sz="1600" dirty="0">
                <a:ea typeface="Times New Roman" panose="02020603050405020304" pitchFamily="18" charset="0"/>
              </a:rPr>
              <a:t>for the most recently completed calendar year</a:t>
            </a:r>
          </a:p>
          <a:p>
            <a:pPr lvl="1">
              <a:buFont typeface="Wingdings" panose="05000000000000000000" pitchFamily="2" charset="2"/>
              <a:buChar char="§"/>
            </a:pPr>
            <a:r>
              <a:rPr lang="en-US" altLang="en-US" sz="1600" dirty="0"/>
              <a:t>Net Worth of your businesses or for-profit agricultural operations. </a:t>
            </a:r>
            <a:endParaRPr lang="en-US" altLang="en-US" sz="1600" b="1" u="sng" dirty="0"/>
          </a:p>
          <a:p>
            <a:pPr marL="457200" lvl="1" indent="0">
              <a:buNone/>
            </a:pPr>
            <a:endParaRPr lang="en-US" sz="1600" dirty="0"/>
          </a:p>
          <a:p>
            <a:pPr>
              <a:buFont typeface="Wingdings" panose="05000000000000000000" pitchFamily="2" charset="2"/>
              <a:buChar char="§"/>
            </a:pPr>
            <a:r>
              <a:rPr lang="en-US" sz="2000" dirty="0"/>
              <a:t>Do </a:t>
            </a:r>
            <a:r>
              <a:rPr lang="en-US" sz="2000" u="sng" dirty="0"/>
              <a:t>not</a:t>
            </a:r>
            <a:r>
              <a:rPr lang="en-US" sz="2000" dirty="0"/>
              <a:t> report the value of:</a:t>
            </a:r>
          </a:p>
          <a:p>
            <a:pPr lvl="1">
              <a:buFont typeface="Wingdings" panose="05000000000000000000" pitchFamily="2" charset="2"/>
              <a:buChar char="§"/>
            </a:pPr>
            <a:r>
              <a:rPr lang="en-US" sz="1800" dirty="0">
                <a:solidFill>
                  <a:srgbClr val="0000CC"/>
                </a:solidFill>
              </a:rPr>
              <a:t>Primary home</a:t>
            </a:r>
          </a:p>
          <a:p>
            <a:pPr lvl="1">
              <a:buFont typeface="Wingdings" panose="05000000000000000000" pitchFamily="2" charset="2"/>
              <a:buChar char="§"/>
            </a:pPr>
            <a:r>
              <a:rPr lang="en-US" sz="1800" dirty="0">
                <a:solidFill>
                  <a:srgbClr val="0000CC"/>
                </a:solidFill>
              </a:rPr>
              <a:t>Qualified retirement funds		</a:t>
            </a:r>
          </a:p>
          <a:p>
            <a:pPr lvl="1">
              <a:buFont typeface="Wingdings" panose="05000000000000000000" pitchFamily="2" charset="2"/>
              <a:buChar char="§"/>
            </a:pPr>
            <a:r>
              <a:rPr lang="en-US" sz="1800" dirty="0">
                <a:solidFill>
                  <a:srgbClr val="0000CC"/>
                </a:solidFill>
              </a:rPr>
              <a:t>Life insurance policies </a:t>
            </a:r>
          </a:p>
        </p:txBody>
      </p:sp>
      <p:sp>
        <p:nvSpPr>
          <p:cNvPr id="6" name="Title 2"/>
          <p:cNvSpPr>
            <a:spLocks noGrp="1"/>
          </p:cNvSpPr>
          <p:nvPr>
            <p:ph type="title"/>
          </p:nvPr>
        </p:nvSpPr>
        <p:spPr/>
        <p:txBody>
          <a:bodyPr>
            <a:normAutofit fontScale="90000"/>
          </a:bodyPr>
          <a:lstStyle/>
          <a:p>
            <a:r>
              <a:rPr lang="en-US" dirty="0"/>
              <a:t>Financial Information:</a:t>
            </a:r>
            <a:br>
              <a:rPr lang="en-US" dirty="0"/>
            </a:br>
            <a:endParaRPr lang="en-US" dirty="0"/>
          </a:p>
        </p:txBody>
      </p:sp>
      <p:pic>
        <p:nvPicPr>
          <p:cNvPr id="13" name="Picture 2" descr="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29600" y="0"/>
            <a:ext cx="2438400" cy="1371600"/>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824BD46-DEEA-40EB-BCFA-80B3DFD8B620}"/>
              </a:ext>
            </a:extLst>
          </p:cNvPr>
          <p:cNvSpPr txBox="1"/>
          <p:nvPr/>
        </p:nvSpPr>
        <p:spPr>
          <a:xfrm>
            <a:off x="1026588" y="997610"/>
            <a:ext cx="2743200" cy="369332"/>
          </a:xfrm>
          <a:prstGeom prst="rect">
            <a:avLst/>
          </a:prstGeom>
          <a:noFill/>
          <a:ln>
            <a:solidFill>
              <a:schemeClr val="accent5"/>
            </a:solidFill>
          </a:ln>
        </p:spPr>
        <p:txBody>
          <a:bodyPr wrap="square" rtlCol="0">
            <a:spAutoFit/>
          </a:bodyPr>
          <a:lstStyle/>
          <a:p>
            <a:r>
              <a:rPr lang="en-US" dirty="0">
                <a:solidFill>
                  <a:schemeClr val="bg1"/>
                </a:solidFill>
              </a:rPr>
              <a:t>Student Aid Guide- p. 18</a:t>
            </a:r>
          </a:p>
        </p:txBody>
      </p:sp>
    </p:spTree>
    <p:extLst>
      <p:ext uri="{BB962C8B-B14F-4D97-AF65-F5344CB8AC3E}">
        <p14:creationId xmlns:p14="http://schemas.microsoft.com/office/powerpoint/2010/main" val="334896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6"/>
          <p:cNvSpPr>
            <a:spLocks noGrp="1"/>
          </p:cNvSpPr>
          <p:nvPr>
            <p:ph type="title"/>
          </p:nvPr>
        </p:nvSpPr>
        <p:spPr>
          <a:prstGeom prst="rect">
            <a:avLst/>
          </a:prstGeom>
        </p:spPr>
        <p:txBody>
          <a:bodyPr/>
          <a:lstStyle/>
          <a:p>
            <a:r>
              <a:rPr lang="en-US" dirty="0"/>
              <a:t>Signing with the FSA ID</a:t>
            </a:r>
          </a:p>
        </p:txBody>
      </p:sp>
      <p:sp>
        <p:nvSpPr>
          <p:cNvPr id="2" name="Slide Number Placeholder 1">
            <a:extLst>
              <a:ext uri="{FF2B5EF4-FFF2-40B4-BE49-F238E27FC236}">
                <a16:creationId xmlns:a16="http://schemas.microsoft.com/office/drawing/2014/main" id="{44076A81-2C69-5945-8823-E7C4C55ECE6D}"/>
              </a:ext>
            </a:extLst>
          </p:cNvPr>
          <p:cNvSpPr>
            <a:spLocks noGrp="1"/>
          </p:cNvSpPr>
          <p:nvPr>
            <p:ph type="sldNum" sz="quarter" idx="12"/>
          </p:nvPr>
        </p:nvSpPr>
        <p:spPr/>
        <p:txBody>
          <a:bodyPr/>
          <a:lstStyle/>
          <a:p>
            <a:fld id="{3ECAA9F2-51A7-FA4F-B019-4D81CA3B727C}" type="slidenum">
              <a:rPr lang="en-US" smtClean="0"/>
              <a:pPr/>
              <a:t>35</a:t>
            </a:fld>
            <a:endParaRPr lang="en-US" dirty="0"/>
          </a:p>
        </p:txBody>
      </p:sp>
      <p:sp>
        <p:nvSpPr>
          <p:cNvPr id="13" name="Content Placeholder 17"/>
          <p:cNvSpPr>
            <a:spLocks noGrp="1"/>
          </p:cNvSpPr>
          <p:nvPr>
            <p:ph idx="1"/>
          </p:nvPr>
        </p:nvSpPr>
        <p:spPr>
          <a:xfrm>
            <a:off x="6585528" y="1527365"/>
            <a:ext cx="4806372" cy="5048222"/>
          </a:xfrm>
          <a:prstGeom prst="rect">
            <a:avLst/>
          </a:prstGeom>
        </p:spPr>
        <p:txBody>
          <a:bodyPr>
            <a:normAutofit/>
          </a:bodyPr>
          <a:lstStyle/>
          <a:p>
            <a:pPr rtl="0">
              <a:lnSpc>
                <a:spcPct val="150000"/>
              </a:lnSpc>
              <a:buClr>
                <a:srgbClr val="00C4D7"/>
              </a:buClr>
            </a:pPr>
            <a:r>
              <a:rPr lang="en-US" sz="2000" dirty="0">
                <a:ea typeface="Calibri"/>
                <a:cs typeface="Arial" panose="020B0604020202020204" pitchFamily="34" charset="0"/>
              </a:rPr>
              <a:t>FAFSA must be signed by Student &amp; all required contributors before it is considered complete.</a:t>
            </a:r>
          </a:p>
          <a:p>
            <a:pPr rtl="0">
              <a:lnSpc>
                <a:spcPct val="150000"/>
              </a:lnSpc>
              <a:buClr>
                <a:srgbClr val="00C4D7"/>
              </a:buClr>
            </a:pPr>
            <a:r>
              <a:rPr lang="en-US" sz="2000" dirty="0">
                <a:cs typeface="Arial" panose="020B0604020202020204" pitchFamily="34" charset="0"/>
              </a:rPr>
              <a:t>If parent submits the FAFSA, then student will receive an email and can access the detailed confirmation page. </a:t>
            </a:r>
            <a:endParaRPr lang="en-US" sz="2000" dirty="0"/>
          </a:p>
        </p:txBody>
      </p:sp>
      <p:pic>
        <p:nvPicPr>
          <p:cNvPr id="3" name="Picture 2" descr="Screenshot of the signature page. The student is instructed to review the terms and conditions they will be agreeing to by signing the FAFSA form. ">
            <a:extLst>
              <a:ext uri="{FF2B5EF4-FFF2-40B4-BE49-F238E27FC236}">
                <a16:creationId xmlns:a16="http://schemas.microsoft.com/office/drawing/2014/main" id="{DB80BAF0-DC38-9E74-AEE0-DC13907635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122" y="1600517"/>
            <a:ext cx="4078942" cy="2819400"/>
          </a:xfrm>
          <a:prstGeom prst="rect">
            <a:avLst/>
          </a:prstGeom>
          <a:ln w="12700">
            <a:solidFill>
              <a:schemeClr val="tx1"/>
            </a:solidFill>
          </a:ln>
        </p:spPr>
      </p:pic>
      <p:pic>
        <p:nvPicPr>
          <p:cNvPr id="5" name="Picture 4" descr="Screenshot of the parent completion page, which informs the parent that the FAFSA form is now complete. The parent is reminded that they can track and manage the student’s FAFSA form in the “My Activity” section of their StudentAid.gov account. There’s a button that the parent can use to “View Status.” Below that, the parent is given information on what happens next. This includes a confirmation email, one to three days for FAFSA form processing, and direct communication coming from the student’s school(s).  ">
            <a:extLst>
              <a:ext uri="{FF2B5EF4-FFF2-40B4-BE49-F238E27FC236}">
                <a16:creationId xmlns:a16="http://schemas.microsoft.com/office/drawing/2014/main" id="{1A33C684-1883-7CE3-F1E2-F204D76A23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5054" y="3559533"/>
            <a:ext cx="3773891" cy="3134926"/>
          </a:xfrm>
          <a:prstGeom prst="rect">
            <a:avLst/>
          </a:prstGeom>
          <a:ln w="12700">
            <a:solidFill>
              <a:schemeClr val="tx1"/>
            </a:solidFill>
          </a:ln>
        </p:spPr>
      </p:pic>
    </p:spTree>
    <p:extLst>
      <p:ext uri="{BB962C8B-B14F-4D97-AF65-F5344CB8AC3E}">
        <p14:creationId xmlns:p14="http://schemas.microsoft.com/office/powerpoint/2010/main" val="3881249025"/>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a:t>FAFSA Confirmation</a:t>
            </a:r>
            <a:endParaRPr lang="en-US" altLang="en-US" dirty="0"/>
          </a:p>
        </p:txBody>
      </p:sp>
      <p:sp>
        <p:nvSpPr>
          <p:cNvPr id="3" name="Content Placeholder 2"/>
          <p:cNvSpPr>
            <a:spLocks noGrp="1"/>
          </p:cNvSpPr>
          <p:nvPr>
            <p:ph idx="1"/>
          </p:nvPr>
        </p:nvSpPr>
        <p:spPr>
          <a:xfrm>
            <a:off x="609600" y="1646237"/>
            <a:ext cx="7162800" cy="4830763"/>
          </a:xfrm>
        </p:spPr>
        <p:txBody>
          <a:bodyPr>
            <a:normAutofit fontScale="92500" lnSpcReduction="10000"/>
          </a:bodyPr>
          <a:lstStyle/>
          <a:p>
            <a:r>
              <a:rPr lang="en-US" dirty="0"/>
              <a:t>Visit pheaa.org/</a:t>
            </a:r>
            <a:r>
              <a:rPr lang="en-US" dirty="0" err="1"/>
              <a:t>StudentAid</a:t>
            </a:r>
            <a:r>
              <a:rPr lang="en-US" dirty="0"/>
              <a:t> after completing the FAFSA</a:t>
            </a:r>
          </a:p>
          <a:p>
            <a:r>
              <a:rPr lang="en-US" dirty="0"/>
              <a:t>All data corrections (for example, school choice) will need to be made on the FAFSA</a:t>
            </a:r>
            <a:endParaRPr lang="en-US" dirty="0">
              <a:cs typeface="Calibri"/>
            </a:endParaRPr>
          </a:p>
          <a:p>
            <a:pPr lvl="1"/>
            <a:r>
              <a:rPr lang="en-US" dirty="0">
                <a:cs typeface="Calibri"/>
              </a:rPr>
              <a:t>PHEAA will receive the updated information </a:t>
            </a:r>
            <a:endParaRPr lang="en-US" dirty="0"/>
          </a:p>
          <a:p>
            <a:pPr lvl="1"/>
            <a:r>
              <a:rPr lang="en-US" dirty="0"/>
              <a:t>First school listed on FAFSA is used for PA State Grant eligibility purposes</a:t>
            </a:r>
            <a:endParaRPr lang="en-US" dirty="0">
              <a:cs typeface="Calibri"/>
            </a:endParaRPr>
          </a:p>
          <a:p>
            <a:r>
              <a:rPr lang="en-US" dirty="0"/>
              <a:t>FAFSA information will be automatically sent to PHEAA</a:t>
            </a:r>
            <a:endParaRPr lang="en-US" dirty="0">
              <a:cs typeface="Calibri"/>
            </a:endParaRPr>
          </a:p>
          <a:p>
            <a:pPr lvl="1"/>
            <a:r>
              <a:rPr lang="en-US" dirty="0"/>
              <a:t>Initial transfer will not happen until February 2024</a:t>
            </a:r>
            <a:endParaRPr lang="en-US" dirty="0">
              <a:cs typeface="Calibri"/>
            </a:endParaRPr>
          </a:p>
          <a:p>
            <a:pPr lvl="1"/>
            <a:r>
              <a:rPr lang="en-US" dirty="0"/>
              <a:t>Following this, transfers will happen in 7 business days after you've completed the FAFSA</a:t>
            </a:r>
            <a:endParaRPr lang="en-US" dirty="0">
              <a:cs typeface="Calibri"/>
            </a:endParaRPr>
          </a:p>
          <a:p>
            <a:pPr lvl="1">
              <a:defRPr/>
            </a:pPr>
            <a:endParaRPr lang="en-US" dirty="0">
              <a:solidFill>
                <a:schemeClr val="tx1"/>
              </a:solidFill>
            </a:endParaRPr>
          </a:p>
          <a:p>
            <a:pPr lvl="1">
              <a:defRPr/>
            </a:pPr>
            <a:endParaRPr lang="en-US" dirty="0">
              <a:solidFill>
                <a:schemeClr val="tx1"/>
              </a:solidFill>
            </a:endParaRPr>
          </a:p>
          <a:p>
            <a:pPr lvl="1">
              <a:defRPr/>
            </a:pPr>
            <a:endParaRPr lang="en-US" dirty="0">
              <a:solidFill>
                <a:schemeClr val="tx1"/>
              </a:solidFill>
            </a:endParaRPr>
          </a:p>
        </p:txBody>
      </p:sp>
    </p:spTree>
    <p:extLst>
      <p:ext uri="{BB962C8B-B14F-4D97-AF65-F5344CB8AC3E}">
        <p14:creationId xmlns:p14="http://schemas.microsoft.com/office/powerpoint/2010/main" val="2719234875"/>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err="1"/>
              <a:t>GrantUs</a:t>
            </a:r>
            <a:endParaRPr lang="en-US" altLang="en-US" dirty="0"/>
          </a:p>
        </p:txBody>
      </p:sp>
      <p:sp>
        <p:nvSpPr>
          <p:cNvPr id="3" name="Content Placeholder 2"/>
          <p:cNvSpPr>
            <a:spLocks noGrp="1"/>
          </p:cNvSpPr>
          <p:nvPr>
            <p:ph idx="1"/>
          </p:nvPr>
        </p:nvSpPr>
        <p:spPr>
          <a:xfrm>
            <a:off x="609600" y="1646237"/>
            <a:ext cx="7162800" cy="4830763"/>
          </a:xfrm>
        </p:spPr>
        <p:txBody>
          <a:bodyPr>
            <a:normAutofit fontScale="92500"/>
          </a:bodyPr>
          <a:lstStyle/>
          <a:p>
            <a:r>
              <a:rPr lang="en-US" dirty="0"/>
              <a:t>Replaces Account Access as PHEAA’s PA State Grant and Special Programs online account management tool</a:t>
            </a:r>
          </a:p>
          <a:p>
            <a:r>
              <a:rPr lang="en-US" dirty="0"/>
              <a:t>Launching for students in early 2024 for the 2024-25 Award Year</a:t>
            </a:r>
          </a:p>
          <a:p>
            <a:pPr lvl="1"/>
            <a:r>
              <a:rPr lang="en-US" dirty="0"/>
              <a:t>Prior periods will be housed in Account Access</a:t>
            </a:r>
          </a:p>
          <a:p>
            <a:r>
              <a:rPr lang="en-US" dirty="0"/>
              <a:t>Will be used to apply and manage eligibility for PA State Grant Program and the special programs administered by PHEAA (e.g., PA Targeted Industry Program, Chafee Education and Training Grant Program, etc.)</a:t>
            </a:r>
          </a:p>
          <a:p>
            <a:pPr lvl="1">
              <a:defRPr/>
            </a:pPr>
            <a:endParaRPr lang="en-US" dirty="0">
              <a:solidFill>
                <a:schemeClr val="tx1"/>
              </a:solidFill>
            </a:endParaRPr>
          </a:p>
          <a:p>
            <a:pPr lvl="1">
              <a:defRPr/>
            </a:pPr>
            <a:endParaRPr lang="en-US" dirty="0">
              <a:solidFill>
                <a:schemeClr val="tx1"/>
              </a:solidFill>
            </a:endParaRPr>
          </a:p>
          <a:p>
            <a:pPr lvl="1">
              <a:defRPr/>
            </a:pPr>
            <a:endParaRPr lang="en-US" dirty="0">
              <a:solidFill>
                <a:schemeClr val="tx1"/>
              </a:solidFill>
            </a:endParaRPr>
          </a:p>
        </p:txBody>
      </p:sp>
      <p:pic>
        <p:nvPicPr>
          <p:cNvPr id="5" name="Picture 4">
            <a:extLst>
              <a:ext uri="{FF2B5EF4-FFF2-40B4-BE49-F238E27FC236}">
                <a16:creationId xmlns:a16="http://schemas.microsoft.com/office/drawing/2014/main" id="{D5D53692-5CEA-6DF9-40BB-4E811DAA18F8}"/>
              </a:ext>
            </a:extLst>
          </p:cNvPr>
          <p:cNvPicPr>
            <a:picLocks noChangeAspect="1"/>
          </p:cNvPicPr>
          <p:nvPr/>
        </p:nvPicPr>
        <p:blipFill rotWithShape="1">
          <a:blip r:embed="rId2"/>
          <a:srcRect t="1152"/>
          <a:stretch/>
        </p:blipFill>
        <p:spPr>
          <a:xfrm>
            <a:off x="7684994" y="1696214"/>
            <a:ext cx="4141862" cy="4537808"/>
          </a:xfrm>
          <a:prstGeom prst="rect">
            <a:avLst/>
          </a:prstGeom>
          <a:ln>
            <a:solidFill>
              <a:schemeClr val="tx1"/>
            </a:solidFill>
          </a:ln>
        </p:spPr>
      </p:pic>
    </p:spTree>
    <p:extLst>
      <p:ext uri="{BB962C8B-B14F-4D97-AF65-F5344CB8AC3E}">
        <p14:creationId xmlns:p14="http://schemas.microsoft.com/office/powerpoint/2010/main" val="1929126321"/>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a:t>PA State Grant Form (SGF)</a:t>
            </a:r>
            <a:endParaRPr lang="en-US" altLang="en-US" dirty="0"/>
          </a:p>
        </p:txBody>
      </p:sp>
      <p:sp>
        <p:nvSpPr>
          <p:cNvPr id="3" name="Content Placeholder 2"/>
          <p:cNvSpPr>
            <a:spLocks noGrp="1"/>
          </p:cNvSpPr>
          <p:nvPr>
            <p:ph idx="1"/>
          </p:nvPr>
        </p:nvSpPr>
        <p:spPr>
          <a:xfrm>
            <a:off x="609600" y="1646237"/>
            <a:ext cx="7162800" cy="4830763"/>
          </a:xfrm>
        </p:spPr>
        <p:txBody>
          <a:bodyPr>
            <a:normAutofit/>
          </a:bodyPr>
          <a:lstStyle/>
          <a:p>
            <a:pPr lvl="1">
              <a:defRPr/>
            </a:pPr>
            <a:endParaRPr lang="en-US" dirty="0">
              <a:solidFill>
                <a:schemeClr val="tx1"/>
              </a:solidFill>
            </a:endParaRPr>
          </a:p>
          <a:p>
            <a:pPr lvl="1">
              <a:defRPr/>
            </a:pPr>
            <a:endParaRPr lang="en-US" dirty="0">
              <a:solidFill>
                <a:schemeClr val="tx1"/>
              </a:solidFill>
            </a:endParaRPr>
          </a:p>
          <a:p>
            <a:pPr lvl="1">
              <a:defRPr/>
            </a:pPr>
            <a:endParaRPr lang="en-US" dirty="0">
              <a:solidFill>
                <a:schemeClr val="tx1"/>
              </a:solidFill>
            </a:endParaRPr>
          </a:p>
        </p:txBody>
      </p:sp>
      <p:sp>
        <p:nvSpPr>
          <p:cNvPr id="6" name="TextBox 5">
            <a:extLst>
              <a:ext uri="{FF2B5EF4-FFF2-40B4-BE49-F238E27FC236}">
                <a16:creationId xmlns:a16="http://schemas.microsoft.com/office/drawing/2014/main" id="{8F751011-1C41-EEAB-5031-2730BDD311A3}"/>
              </a:ext>
            </a:extLst>
          </p:cNvPr>
          <p:cNvSpPr txBox="1"/>
          <p:nvPr/>
        </p:nvSpPr>
        <p:spPr>
          <a:xfrm>
            <a:off x="286746" y="1735622"/>
            <a:ext cx="6094878" cy="2862322"/>
          </a:xfrm>
          <a:prstGeom prst="rect">
            <a:avLst/>
          </a:prstGeom>
          <a:noFill/>
        </p:spPr>
        <p:txBody>
          <a:bodyPr wrap="square">
            <a:spAutoFit/>
          </a:bodyPr>
          <a:lstStyle/>
          <a:p>
            <a:r>
              <a:rPr lang="en-US" dirty="0"/>
              <a:t>Students able to complete SGF </a:t>
            </a:r>
            <a:r>
              <a:rPr lang="en-US" b="1" dirty="0"/>
              <a:t>after</a:t>
            </a:r>
            <a:r>
              <a:rPr lang="en-US" dirty="0"/>
              <a:t> PHEAA receives FAFSA information</a:t>
            </a:r>
          </a:p>
          <a:p>
            <a:pPr lvl="1"/>
            <a:r>
              <a:rPr lang="en-US" dirty="0"/>
              <a:t>Information typically transmitted to PHEAA in 3-5 business days</a:t>
            </a:r>
            <a:endParaRPr lang="en-US" dirty="0">
              <a:cs typeface="Calibri"/>
            </a:endParaRPr>
          </a:p>
          <a:p>
            <a:pPr lvl="1"/>
            <a:r>
              <a:rPr lang="en-US" dirty="0"/>
              <a:t>SGF cannot be completed prior to completing FAFSA</a:t>
            </a:r>
          </a:p>
          <a:p>
            <a:r>
              <a:rPr lang="en-US" dirty="0" err="1"/>
              <a:t>GrantUs</a:t>
            </a:r>
            <a:r>
              <a:rPr lang="en-US" dirty="0"/>
              <a:t> account will need to be set up to complete SGF</a:t>
            </a:r>
          </a:p>
          <a:p>
            <a:pPr lvl="1"/>
            <a:r>
              <a:rPr lang="en-US" dirty="0"/>
              <a:t>Email to create an account will come from </a:t>
            </a:r>
            <a:r>
              <a:rPr lang="en-US" dirty="0">
                <a:hlinkClick r:id="rId2"/>
              </a:rPr>
              <a:t>noreply@grantus.pheaa.org</a:t>
            </a:r>
            <a:r>
              <a:rPr lang="en-US" dirty="0"/>
              <a:t> </a:t>
            </a:r>
          </a:p>
          <a:p>
            <a:pPr lvl="1"/>
            <a:r>
              <a:rPr lang="en-US" dirty="0"/>
              <a:t>Student will invite parent to create an account if parental data is required to determine eligibility </a:t>
            </a:r>
          </a:p>
        </p:txBody>
      </p:sp>
      <p:pic>
        <p:nvPicPr>
          <p:cNvPr id="7" name="Picture 6">
            <a:extLst>
              <a:ext uri="{FF2B5EF4-FFF2-40B4-BE49-F238E27FC236}">
                <a16:creationId xmlns:a16="http://schemas.microsoft.com/office/drawing/2014/main" id="{BD541527-E957-AB14-91C5-9F31D5F35CD5}"/>
              </a:ext>
            </a:extLst>
          </p:cNvPr>
          <p:cNvPicPr>
            <a:picLocks noChangeAspect="1"/>
          </p:cNvPicPr>
          <p:nvPr/>
        </p:nvPicPr>
        <p:blipFill>
          <a:blip r:embed="rId3"/>
          <a:stretch>
            <a:fillRect/>
          </a:stretch>
        </p:blipFill>
        <p:spPr>
          <a:xfrm>
            <a:off x="6447865" y="1812600"/>
            <a:ext cx="5692880" cy="3641614"/>
          </a:xfrm>
          <a:prstGeom prst="rect">
            <a:avLst/>
          </a:prstGeom>
          <a:ln>
            <a:solidFill>
              <a:schemeClr val="tx1"/>
            </a:solidFill>
          </a:ln>
        </p:spPr>
      </p:pic>
    </p:spTree>
    <p:extLst>
      <p:ext uri="{BB962C8B-B14F-4D97-AF65-F5344CB8AC3E}">
        <p14:creationId xmlns:p14="http://schemas.microsoft.com/office/powerpoint/2010/main" val="1571140010"/>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a:t>PA State Grant Form (SGF)</a:t>
            </a:r>
            <a:endParaRPr lang="en-US" altLang="en-US" dirty="0"/>
          </a:p>
        </p:txBody>
      </p:sp>
      <p:sp>
        <p:nvSpPr>
          <p:cNvPr id="3" name="Content Placeholder 2"/>
          <p:cNvSpPr>
            <a:spLocks noGrp="1"/>
          </p:cNvSpPr>
          <p:nvPr>
            <p:ph idx="1"/>
          </p:nvPr>
        </p:nvSpPr>
        <p:spPr>
          <a:xfrm>
            <a:off x="609600" y="1646237"/>
            <a:ext cx="7162800" cy="4830763"/>
          </a:xfrm>
        </p:spPr>
        <p:txBody>
          <a:bodyPr>
            <a:normAutofit/>
          </a:bodyPr>
          <a:lstStyle/>
          <a:p>
            <a:pPr lvl="1">
              <a:defRPr/>
            </a:pPr>
            <a:endParaRPr lang="en-US" dirty="0">
              <a:solidFill>
                <a:schemeClr val="tx1"/>
              </a:solidFill>
            </a:endParaRPr>
          </a:p>
          <a:p>
            <a:pPr lvl="1">
              <a:defRPr/>
            </a:pPr>
            <a:endParaRPr lang="en-US" dirty="0">
              <a:solidFill>
                <a:schemeClr val="tx1"/>
              </a:solidFill>
            </a:endParaRPr>
          </a:p>
          <a:p>
            <a:pPr lvl="1">
              <a:defRPr/>
            </a:pPr>
            <a:endParaRPr lang="en-US" dirty="0">
              <a:solidFill>
                <a:schemeClr val="tx1"/>
              </a:solidFill>
            </a:endParaRPr>
          </a:p>
        </p:txBody>
      </p:sp>
      <p:sp>
        <p:nvSpPr>
          <p:cNvPr id="6" name="TextBox 5">
            <a:extLst>
              <a:ext uri="{FF2B5EF4-FFF2-40B4-BE49-F238E27FC236}">
                <a16:creationId xmlns:a16="http://schemas.microsoft.com/office/drawing/2014/main" id="{9A5DCA67-D5A3-626A-2085-EDD7485FD4A2}"/>
              </a:ext>
            </a:extLst>
          </p:cNvPr>
          <p:cNvSpPr txBox="1"/>
          <p:nvPr/>
        </p:nvSpPr>
        <p:spPr>
          <a:xfrm>
            <a:off x="838200" y="1920401"/>
            <a:ext cx="9178183" cy="480131"/>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Check the Rights and Responsibilities Box to sign the </a:t>
            </a:r>
            <a:r>
              <a:rPr kumimoji="0" lang="en-US" sz="2800" b="0" i="0" u="none" strike="noStrike" kern="1200" cap="none" spc="0" normalizeH="0" baseline="0" noProof="0" err="1">
                <a:ln>
                  <a:noFill/>
                </a:ln>
                <a:solidFill>
                  <a:prstClr val="black"/>
                </a:solidFill>
                <a:effectLst/>
                <a:uLnTx/>
                <a:uFillTx/>
                <a:latin typeface="Calibri" panose="020F0502020204030204"/>
                <a:ea typeface="+mn-ea"/>
                <a:cs typeface="+mn-cs"/>
              </a:rPr>
              <a:t>SGF</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Content Placeholder 4">
            <a:extLst>
              <a:ext uri="{FF2B5EF4-FFF2-40B4-BE49-F238E27FC236}">
                <a16:creationId xmlns:a16="http://schemas.microsoft.com/office/drawing/2014/main" id="{240D1DAF-D3E3-3155-7C5A-615D17D1DE2F}"/>
              </a:ext>
            </a:extLst>
          </p:cNvPr>
          <p:cNvPicPr>
            <a:picLocks noChangeAspect="1"/>
          </p:cNvPicPr>
          <p:nvPr/>
        </p:nvPicPr>
        <p:blipFill>
          <a:blip r:embed="rId2"/>
          <a:stretch>
            <a:fillRect/>
          </a:stretch>
        </p:blipFill>
        <p:spPr>
          <a:xfrm>
            <a:off x="866401" y="2508525"/>
            <a:ext cx="10459198" cy="2951358"/>
          </a:xfrm>
          <a:prstGeom prst="rect">
            <a:avLst/>
          </a:prstGeom>
        </p:spPr>
      </p:pic>
      <p:pic>
        <p:nvPicPr>
          <p:cNvPr id="9" name="Picture 8">
            <a:extLst>
              <a:ext uri="{FF2B5EF4-FFF2-40B4-BE49-F238E27FC236}">
                <a16:creationId xmlns:a16="http://schemas.microsoft.com/office/drawing/2014/main" id="{E0E227BE-F6A7-5D8D-C41E-F75DF1028E1D}"/>
              </a:ext>
            </a:extLst>
          </p:cNvPr>
          <p:cNvPicPr>
            <a:picLocks noChangeAspect="1"/>
          </p:cNvPicPr>
          <p:nvPr/>
        </p:nvPicPr>
        <p:blipFill>
          <a:blip r:embed="rId3"/>
          <a:stretch>
            <a:fillRect/>
          </a:stretch>
        </p:blipFill>
        <p:spPr>
          <a:xfrm>
            <a:off x="935411" y="4914340"/>
            <a:ext cx="9191625" cy="781050"/>
          </a:xfrm>
          <a:prstGeom prst="rect">
            <a:avLst/>
          </a:prstGeom>
        </p:spPr>
      </p:pic>
    </p:spTree>
    <p:extLst>
      <p:ext uri="{BB962C8B-B14F-4D97-AF65-F5344CB8AC3E}">
        <p14:creationId xmlns:p14="http://schemas.microsoft.com/office/powerpoint/2010/main" val="2645174906"/>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133045-37E9-85CF-0070-2E645E1C56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66" t="5610" r="2443"/>
          <a:stretch/>
        </p:blipFill>
        <p:spPr>
          <a:xfrm>
            <a:off x="1880506" y="2920879"/>
            <a:ext cx="1447800" cy="1980768"/>
          </a:xfrm>
          <a:prstGeom prst="rect">
            <a:avLst/>
          </a:prstGeom>
        </p:spPr>
      </p:pic>
      <p:pic>
        <p:nvPicPr>
          <p:cNvPr id="16" name="Picture 15">
            <a:extLst>
              <a:ext uri="{FF2B5EF4-FFF2-40B4-BE49-F238E27FC236}">
                <a16:creationId xmlns:a16="http://schemas.microsoft.com/office/drawing/2014/main" id="{10C1F400-A49B-89C2-5372-ABF78A259E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1" t="2751" r="2493" b="1"/>
          <a:stretch/>
        </p:blipFill>
        <p:spPr>
          <a:xfrm>
            <a:off x="7382134" y="1633732"/>
            <a:ext cx="1148711" cy="1545336"/>
          </a:xfrm>
          <a:prstGeom prst="rect">
            <a:avLst/>
          </a:prstGeom>
        </p:spPr>
      </p:pic>
      <p:pic>
        <p:nvPicPr>
          <p:cNvPr id="14" name="Picture 13" descr="A close-up of a person smiling&#10;&#10;Description automatically generated">
            <a:extLst>
              <a:ext uri="{FF2B5EF4-FFF2-40B4-BE49-F238E27FC236}">
                <a16:creationId xmlns:a16="http://schemas.microsoft.com/office/drawing/2014/main" id="{96E8553F-EAFE-F873-B473-DD19128DD8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632" t="15500" r="6340"/>
          <a:stretch/>
        </p:blipFill>
        <p:spPr>
          <a:xfrm>
            <a:off x="7384004" y="4169808"/>
            <a:ext cx="1150157" cy="1545336"/>
          </a:xfrm>
          <a:prstGeom prst="rect">
            <a:avLst/>
          </a:prstGeom>
        </p:spPr>
      </p:pic>
      <p:pic>
        <p:nvPicPr>
          <p:cNvPr id="12" name="Picture 11" descr="A person wearing glasses and a suit&#10;&#10;Description automatically generated">
            <a:extLst>
              <a:ext uri="{FF2B5EF4-FFF2-40B4-BE49-F238E27FC236}">
                <a16:creationId xmlns:a16="http://schemas.microsoft.com/office/drawing/2014/main" id="{2294C48F-2217-7970-C010-A40543B5502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900" t="8675" r="6900" b="9042"/>
          <a:stretch/>
        </p:blipFill>
        <p:spPr>
          <a:xfrm>
            <a:off x="9253512" y="1638402"/>
            <a:ext cx="1150160" cy="1538472"/>
          </a:xfrm>
          <a:prstGeom prst="rect">
            <a:avLst/>
          </a:prstGeom>
        </p:spPr>
      </p:pic>
      <p:pic>
        <p:nvPicPr>
          <p:cNvPr id="8" name="Picture 7" descr="A person in a suit smiling&#10;&#10;Description automatically generated">
            <a:extLst>
              <a:ext uri="{FF2B5EF4-FFF2-40B4-BE49-F238E27FC236}">
                <a16:creationId xmlns:a16="http://schemas.microsoft.com/office/drawing/2014/main" id="{BCA3ABF6-CEEC-29D2-A178-F77CFF51C4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92" t="6189" r="6580" b="420"/>
          <a:stretch/>
        </p:blipFill>
        <p:spPr>
          <a:xfrm>
            <a:off x="5535535" y="1649040"/>
            <a:ext cx="1130181" cy="1527835"/>
          </a:xfrm>
          <a:prstGeom prst="rect">
            <a:avLst/>
          </a:prstGeom>
        </p:spPr>
      </p:pic>
      <p:pic>
        <p:nvPicPr>
          <p:cNvPr id="4" name="Picture 3" descr="A person with long hair wearing earrings&#10;&#10;Description automatically generated">
            <a:extLst>
              <a:ext uri="{FF2B5EF4-FFF2-40B4-BE49-F238E27FC236}">
                <a16:creationId xmlns:a16="http://schemas.microsoft.com/office/drawing/2014/main" id="{47C33A10-5C89-3632-96F9-B5E82F7ECC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0825" y="1638403"/>
            <a:ext cx="1148711" cy="1589050"/>
          </a:xfrm>
          <a:prstGeom prst="rect">
            <a:avLst/>
          </a:prstGeom>
        </p:spPr>
      </p:pic>
      <p:sp>
        <p:nvSpPr>
          <p:cNvPr id="24" name="Title 1">
            <a:extLst>
              <a:ext uri="{FF2B5EF4-FFF2-40B4-BE49-F238E27FC236}">
                <a16:creationId xmlns:a16="http://schemas.microsoft.com/office/drawing/2014/main" id="{62BF506D-795B-4D41-9126-2056555CE385}"/>
              </a:ext>
            </a:extLst>
          </p:cNvPr>
          <p:cNvSpPr>
            <a:spLocks noGrp="1"/>
          </p:cNvSpPr>
          <p:nvPr>
            <p:ph type="title"/>
          </p:nvPr>
        </p:nvSpPr>
        <p:spPr>
          <a:prstGeom prst="rect">
            <a:avLst/>
          </a:prstGeom>
        </p:spPr>
        <p:txBody>
          <a:bodyPr/>
          <a:lstStyle/>
          <a:p>
            <a:r>
              <a:rPr lang="en-US" dirty="0"/>
              <a:t>Meet the Team</a:t>
            </a:r>
            <a:br>
              <a:rPr lang="en-US" dirty="0"/>
            </a:br>
            <a:r>
              <a:rPr lang="en-US" sz="2800" dirty="0">
                <a:solidFill>
                  <a:srgbClr val="FFC600"/>
                </a:solidFill>
              </a:rPr>
              <a:t>Eastern Pennsylvania</a:t>
            </a:r>
          </a:p>
        </p:txBody>
      </p:sp>
      <p:sp>
        <p:nvSpPr>
          <p:cNvPr id="2" name="Slide Number Placeholder 1">
            <a:extLst>
              <a:ext uri="{FF2B5EF4-FFF2-40B4-BE49-F238E27FC236}">
                <a16:creationId xmlns:a16="http://schemas.microsoft.com/office/drawing/2014/main" id="{B0986E88-188C-0240-B0BC-F57824F19173}"/>
              </a:ext>
            </a:extLst>
          </p:cNvPr>
          <p:cNvSpPr>
            <a:spLocks noGrp="1"/>
          </p:cNvSpPr>
          <p:nvPr>
            <p:ph type="sldNum" sz="quarter" idx="12"/>
          </p:nvPr>
        </p:nvSpPr>
        <p:spPr/>
        <p:txBody>
          <a:bodyPr/>
          <a:lstStyle/>
          <a:p>
            <a:fld id="{3ECAA9F2-51A7-FA4F-B019-4D81CA3B727C}" type="slidenum">
              <a:rPr lang="en-US" smtClean="0"/>
              <a:pPr/>
              <a:t>4</a:t>
            </a:fld>
            <a:endParaRPr lang="en-US" dirty="0"/>
          </a:p>
        </p:txBody>
      </p:sp>
      <p:sp>
        <p:nvSpPr>
          <p:cNvPr id="21" name="TextBox 20">
            <a:extLst>
              <a:ext uri="{FF2B5EF4-FFF2-40B4-BE49-F238E27FC236}">
                <a16:creationId xmlns:a16="http://schemas.microsoft.com/office/drawing/2014/main" id="{E43831F4-4396-4CAF-8799-5FF1A13F412B}"/>
              </a:ext>
            </a:extLst>
          </p:cNvPr>
          <p:cNvSpPr txBox="1"/>
          <p:nvPr/>
        </p:nvSpPr>
        <p:spPr>
          <a:xfrm>
            <a:off x="1659270" y="4901647"/>
            <a:ext cx="1905000" cy="892552"/>
          </a:xfrm>
          <a:prstGeom prst="rect">
            <a:avLst/>
          </a:prstGeom>
          <a:noFill/>
        </p:spPr>
        <p:txBody>
          <a:bodyPr wrap="square" rtlCol="0">
            <a:spAutoFit/>
          </a:bodyPr>
          <a:lstStyle/>
          <a:p>
            <a:pPr algn="ctr"/>
            <a:r>
              <a:rPr lang="en-US" b="1" dirty="0">
                <a:solidFill>
                  <a:srgbClr val="007299"/>
                </a:solidFill>
              </a:rPr>
              <a:t>William Lindsey</a:t>
            </a:r>
          </a:p>
          <a:p>
            <a:pPr algn="ctr"/>
            <a:r>
              <a:rPr lang="en-US" sz="1600" dirty="0">
                <a:solidFill>
                  <a:prstClr val="black">
                    <a:lumMod val="50000"/>
                    <a:lumOff val="50000"/>
                  </a:prstClr>
                </a:solidFill>
              </a:rPr>
              <a:t>Manager</a:t>
            </a:r>
          </a:p>
          <a:p>
            <a:pPr algn="ctr"/>
            <a:endParaRPr lang="en-US" dirty="0">
              <a:solidFill>
                <a:prstClr val="black"/>
              </a:solidFill>
            </a:endParaRPr>
          </a:p>
        </p:txBody>
      </p:sp>
      <p:pic>
        <p:nvPicPr>
          <p:cNvPr id="25" name="Picture 24" descr="PASS_Fran.jpg">
            <a:extLst>
              <a:ext uri="{FF2B5EF4-FFF2-40B4-BE49-F238E27FC236}">
                <a16:creationId xmlns:a16="http://schemas.microsoft.com/office/drawing/2014/main" id="{6626965C-A9F7-406E-A0B7-C9E6911BDD76}"/>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515557" y="4169808"/>
            <a:ext cx="1150158" cy="1545336"/>
          </a:xfrm>
          <a:prstGeom prst="rect">
            <a:avLst/>
          </a:prstGeom>
        </p:spPr>
      </p:pic>
      <p:sp>
        <p:nvSpPr>
          <p:cNvPr id="32" name="TextBox 31">
            <a:extLst>
              <a:ext uri="{FF2B5EF4-FFF2-40B4-BE49-F238E27FC236}">
                <a16:creationId xmlns:a16="http://schemas.microsoft.com/office/drawing/2014/main" id="{57C60E18-18A0-43E1-8762-78F48D222571}"/>
              </a:ext>
            </a:extLst>
          </p:cNvPr>
          <p:cNvSpPr txBox="1"/>
          <p:nvPr/>
        </p:nvSpPr>
        <p:spPr>
          <a:xfrm>
            <a:off x="3331735" y="3202449"/>
            <a:ext cx="1744404" cy="730200"/>
          </a:xfrm>
          <a:prstGeom prst="rect">
            <a:avLst/>
          </a:prstGeom>
          <a:noFill/>
        </p:spPr>
        <p:txBody>
          <a:bodyPr wrap="square" rtlCol="0">
            <a:spAutoFit/>
          </a:bodyPr>
          <a:lstStyle/>
          <a:p>
            <a:pPr algn="ctr">
              <a:lnSpc>
                <a:spcPct val="90000"/>
              </a:lnSpc>
              <a:spcBef>
                <a:spcPts val="300"/>
              </a:spcBef>
            </a:pPr>
            <a:r>
              <a:rPr lang="en-US" sz="1200" b="1" dirty="0" err="1">
                <a:solidFill>
                  <a:srgbClr val="007299"/>
                </a:solidFill>
              </a:rPr>
              <a:t>Diona</a:t>
            </a:r>
            <a:r>
              <a:rPr lang="en-US" sz="1200" b="1" dirty="0">
                <a:solidFill>
                  <a:srgbClr val="007299"/>
                </a:solidFill>
              </a:rPr>
              <a:t> Brown</a:t>
            </a:r>
          </a:p>
          <a:p>
            <a:pPr algn="ctr">
              <a:lnSpc>
                <a:spcPct val="90000"/>
              </a:lnSpc>
              <a:spcBef>
                <a:spcPts val="300"/>
              </a:spcBef>
            </a:pPr>
            <a:r>
              <a:rPr lang="en-US" sz="1050" b="1" dirty="0">
                <a:solidFill>
                  <a:srgbClr val="386526"/>
                </a:solidFill>
              </a:rPr>
              <a:t>diona.brown@pheaa.org</a:t>
            </a:r>
          </a:p>
          <a:p>
            <a:pPr algn="ctr">
              <a:lnSpc>
                <a:spcPct val="90000"/>
              </a:lnSpc>
              <a:spcBef>
                <a:spcPts val="300"/>
              </a:spcBef>
            </a:pPr>
            <a:r>
              <a:rPr lang="en-US" sz="900" dirty="0"/>
              <a:t>Adams, Cumberland, Franklin, Fulton, and York Counties</a:t>
            </a:r>
          </a:p>
        </p:txBody>
      </p:sp>
      <p:sp>
        <p:nvSpPr>
          <p:cNvPr id="33" name="TextBox 32">
            <a:extLst>
              <a:ext uri="{FF2B5EF4-FFF2-40B4-BE49-F238E27FC236}">
                <a16:creationId xmlns:a16="http://schemas.microsoft.com/office/drawing/2014/main" id="{B6E16397-5ED7-48B4-800A-E6BDD32C87A1}"/>
              </a:ext>
            </a:extLst>
          </p:cNvPr>
          <p:cNvSpPr txBox="1"/>
          <p:nvPr/>
        </p:nvSpPr>
        <p:spPr>
          <a:xfrm>
            <a:off x="5023567" y="5733593"/>
            <a:ext cx="2164950" cy="730200"/>
          </a:xfrm>
          <a:prstGeom prst="rect">
            <a:avLst/>
          </a:prstGeom>
          <a:noFill/>
        </p:spPr>
        <p:txBody>
          <a:bodyPr wrap="square" rtlCol="0">
            <a:spAutoFit/>
          </a:bodyPr>
          <a:lstStyle/>
          <a:p>
            <a:pPr algn="ctr">
              <a:lnSpc>
                <a:spcPct val="90000"/>
              </a:lnSpc>
              <a:spcBef>
                <a:spcPts val="300"/>
              </a:spcBef>
            </a:pPr>
            <a:r>
              <a:rPr lang="en-US" sz="1200" b="1" dirty="0">
                <a:solidFill>
                  <a:srgbClr val="007299"/>
                </a:solidFill>
              </a:rPr>
              <a:t>Frances </a:t>
            </a:r>
            <a:r>
              <a:rPr lang="en-US" sz="1200" b="1" dirty="0" err="1">
                <a:solidFill>
                  <a:srgbClr val="007299"/>
                </a:solidFill>
              </a:rPr>
              <a:t>McKeown</a:t>
            </a:r>
            <a:endParaRPr lang="en-US" sz="1200" b="1" dirty="0">
              <a:solidFill>
                <a:srgbClr val="007299"/>
              </a:solidFill>
            </a:endParaRPr>
          </a:p>
          <a:p>
            <a:pPr algn="ctr">
              <a:lnSpc>
                <a:spcPct val="90000"/>
              </a:lnSpc>
              <a:spcBef>
                <a:spcPts val="300"/>
              </a:spcBef>
            </a:pPr>
            <a:r>
              <a:rPr lang="en-US" sz="1050" b="1" dirty="0">
                <a:solidFill>
                  <a:srgbClr val="386526"/>
                </a:solidFill>
              </a:rPr>
              <a:t>frances.mckeown@pheaa.org</a:t>
            </a:r>
          </a:p>
          <a:p>
            <a:pPr algn="ctr">
              <a:lnSpc>
                <a:spcPct val="90000"/>
              </a:lnSpc>
              <a:spcBef>
                <a:spcPts val="300"/>
              </a:spcBef>
            </a:pPr>
            <a:r>
              <a:rPr lang="en-US" sz="900" dirty="0"/>
              <a:t>Bucks, Delaware and Montgomery Counties</a:t>
            </a:r>
          </a:p>
        </p:txBody>
      </p:sp>
      <p:sp>
        <p:nvSpPr>
          <p:cNvPr id="34" name="TextBox 33">
            <a:extLst>
              <a:ext uri="{FF2B5EF4-FFF2-40B4-BE49-F238E27FC236}">
                <a16:creationId xmlns:a16="http://schemas.microsoft.com/office/drawing/2014/main" id="{FCC03306-E7D4-4B3E-928D-B3902B808316}"/>
              </a:ext>
            </a:extLst>
          </p:cNvPr>
          <p:cNvSpPr txBox="1"/>
          <p:nvPr/>
        </p:nvSpPr>
        <p:spPr>
          <a:xfrm>
            <a:off x="8855548" y="3208649"/>
            <a:ext cx="1768679" cy="605550"/>
          </a:xfrm>
          <a:prstGeom prst="rect">
            <a:avLst/>
          </a:prstGeom>
          <a:noFill/>
        </p:spPr>
        <p:txBody>
          <a:bodyPr wrap="square" rtlCol="0">
            <a:spAutoFit/>
          </a:bodyPr>
          <a:lstStyle/>
          <a:p>
            <a:pPr algn="ctr">
              <a:lnSpc>
                <a:spcPct val="90000"/>
              </a:lnSpc>
              <a:spcBef>
                <a:spcPts val="300"/>
              </a:spcBef>
            </a:pPr>
            <a:r>
              <a:rPr lang="en-US" sz="1200" b="1" dirty="0">
                <a:solidFill>
                  <a:srgbClr val="007299"/>
                </a:solidFill>
              </a:rPr>
              <a:t>Ron Felder</a:t>
            </a:r>
          </a:p>
          <a:p>
            <a:pPr algn="ctr">
              <a:lnSpc>
                <a:spcPct val="90000"/>
              </a:lnSpc>
              <a:spcBef>
                <a:spcPts val="300"/>
              </a:spcBef>
            </a:pPr>
            <a:r>
              <a:rPr lang="en-US" sz="1050" b="1" dirty="0">
                <a:solidFill>
                  <a:srgbClr val="386526"/>
                </a:solidFill>
              </a:rPr>
              <a:t>ronald.felder@pheaa.org</a:t>
            </a:r>
          </a:p>
          <a:p>
            <a:pPr algn="ctr">
              <a:lnSpc>
                <a:spcPct val="90000"/>
              </a:lnSpc>
              <a:spcBef>
                <a:spcPts val="300"/>
              </a:spcBef>
            </a:pPr>
            <a:r>
              <a:rPr lang="en-US" sz="900" dirty="0"/>
              <a:t>Philadelphia County</a:t>
            </a:r>
          </a:p>
        </p:txBody>
      </p:sp>
      <p:sp>
        <p:nvSpPr>
          <p:cNvPr id="36" name="TextBox 35">
            <a:extLst>
              <a:ext uri="{FF2B5EF4-FFF2-40B4-BE49-F238E27FC236}">
                <a16:creationId xmlns:a16="http://schemas.microsoft.com/office/drawing/2014/main" id="{45ACBDCC-2466-49C0-8FA2-F46C5208BA54}"/>
              </a:ext>
            </a:extLst>
          </p:cNvPr>
          <p:cNvSpPr txBox="1"/>
          <p:nvPr/>
        </p:nvSpPr>
        <p:spPr>
          <a:xfrm>
            <a:off x="7078427" y="5696581"/>
            <a:ext cx="1768680" cy="875624"/>
          </a:xfrm>
          <a:prstGeom prst="rect">
            <a:avLst/>
          </a:prstGeom>
          <a:noFill/>
        </p:spPr>
        <p:txBody>
          <a:bodyPr wrap="square" rtlCol="0">
            <a:spAutoFit/>
          </a:bodyPr>
          <a:lstStyle/>
          <a:p>
            <a:pPr algn="ctr">
              <a:lnSpc>
                <a:spcPct val="90000"/>
              </a:lnSpc>
              <a:spcBef>
                <a:spcPts val="300"/>
              </a:spcBef>
            </a:pPr>
            <a:r>
              <a:rPr lang="en-US" sz="1200" b="1" dirty="0">
                <a:solidFill>
                  <a:srgbClr val="007299"/>
                </a:solidFill>
              </a:rPr>
              <a:t>Sonya Mann-McFarlane</a:t>
            </a:r>
          </a:p>
          <a:p>
            <a:pPr algn="ctr">
              <a:lnSpc>
                <a:spcPct val="90000"/>
              </a:lnSpc>
              <a:spcBef>
                <a:spcPts val="300"/>
              </a:spcBef>
            </a:pPr>
            <a:r>
              <a:rPr lang="en-US" sz="1050" b="1" dirty="0">
                <a:solidFill>
                  <a:srgbClr val="386526"/>
                </a:solidFill>
              </a:rPr>
              <a:t>sonya.mann-mcfarlane@pheaa.org</a:t>
            </a:r>
          </a:p>
          <a:p>
            <a:pPr algn="ctr">
              <a:lnSpc>
                <a:spcPct val="90000"/>
              </a:lnSpc>
              <a:spcBef>
                <a:spcPts val="300"/>
              </a:spcBef>
            </a:pPr>
            <a:r>
              <a:rPr lang="en-US" sz="900" dirty="0"/>
              <a:t>Berks, Chester, Lancaster, and Lebanon Counties</a:t>
            </a:r>
          </a:p>
        </p:txBody>
      </p:sp>
      <p:sp>
        <p:nvSpPr>
          <p:cNvPr id="40" name="TextBox 39">
            <a:extLst>
              <a:ext uri="{FF2B5EF4-FFF2-40B4-BE49-F238E27FC236}">
                <a16:creationId xmlns:a16="http://schemas.microsoft.com/office/drawing/2014/main" id="{6CE3ACFC-D853-4C13-9299-A75113EA1263}"/>
              </a:ext>
            </a:extLst>
          </p:cNvPr>
          <p:cNvSpPr txBox="1"/>
          <p:nvPr/>
        </p:nvSpPr>
        <p:spPr>
          <a:xfrm>
            <a:off x="7047616" y="3201324"/>
            <a:ext cx="1828799" cy="854849"/>
          </a:xfrm>
          <a:prstGeom prst="rect">
            <a:avLst/>
          </a:prstGeom>
          <a:noFill/>
        </p:spPr>
        <p:txBody>
          <a:bodyPr wrap="square" rtlCol="0">
            <a:spAutoFit/>
          </a:bodyPr>
          <a:lstStyle/>
          <a:p>
            <a:pPr algn="ctr">
              <a:lnSpc>
                <a:spcPct val="90000"/>
              </a:lnSpc>
              <a:spcBef>
                <a:spcPts val="300"/>
              </a:spcBef>
            </a:pPr>
            <a:r>
              <a:rPr lang="en-US" sz="1200" b="1" dirty="0" err="1">
                <a:solidFill>
                  <a:srgbClr val="007299"/>
                </a:solidFill>
              </a:rPr>
              <a:t>Tiffanie</a:t>
            </a:r>
            <a:r>
              <a:rPr lang="en-US" sz="1200" b="1" dirty="0">
                <a:solidFill>
                  <a:srgbClr val="007299"/>
                </a:solidFill>
              </a:rPr>
              <a:t> </a:t>
            </a:r>
            <a:r>
              <a:rPr lang="en-US" sz="1200" b="1" dirty="0" err="1">
                <a:solidFill>
                  <a:srgbClr val="007299"/>
                </a:solidFill>
              </a:rPr>
              <a:t>DeVan</a:t>
            </a:r>
            <a:endParaRPr lang="en-US" sz="1200" b="1" dirty="0">
              <a:solidFill>
                <a:srgbClr val="007299"/>
              </a:solidFill>
            </a:endParaRPr>
          </a:p>
          <a:p>
            <a:pPr algn="ctr">
              <a:lnSpc>
                <a:spcPct val="90000"/>
              </a:lnSpc>
              <a:spcBef>
                <a:spcPts val="300"/>
              </a:spcBef>
            </a:pPr>
            <a:r>
              <a:rPr lang="en-US" sz="1050" b="1" dirty="0">
                <a:solidFill>
                  <a:srgbClr val="386526"/>
                </a:solidFill>
              </a:rPr>
              <a:t>tiffanie.devan@pheaa.org</a:t>
            </a:r>
          </a:p>
          <a:p>
            <a:pPr algn="ctr">
              <a:lnSpc>
                <a:spcPct val="90000"/>
              </a:lnSpc>
              <a:spcBef>
                <a:spcPts val="300"/>
              </a:spcBef>
            </a:pPr>
            <a:r>
              <a:rPr lang="en-US" sz="900" dirty="0"/>
              <a:t>Dauphin, Juniata, Mifflin, Northumberland, Perry, Schuylkill, Snyder, and Union Counties</a:t>
            </a:r>
          </a:p>
        </p:txBody>
      </p:sp>
      <p:sp>
        <p:nvSpPr>
          <p:cNvPr id="43" name="TextBox 42">
            <a:extLst>
              <a:ext uri="{FF2B5EF4-FFF2-40B4-BE49-F238E27FC236}">
                <a16:creationId xmlns:a16="http://schemas.microsoft.com/office/drawing/2014/main" id="{E9359377-2080-40E4-8680-7749E466F04E}"/>
              </a:ext>
            </a:extLst>
          </p:cNvPr>
          <p:cNvSpPr txBox="1"/>
          <p:nvPr/>
        </p:nvSpPr>
        <p:spPr>
          <a:xfrm>
            <a:off x="5133657" y="3208650"/>
            <a:ext cx="1944770" cy="854849"/>
          </a:xfrm>
          <a:prstGeom prst="rect">
            <a:avLst/>
          </a:prstGeom>
          <a:noFill/>
        </p:spPr>
        <p:txBody>
          <a:bodyPr wrap="square" rtlCol="0">
            <a:spAutoFit/>
          </a:bodyPr>
          <a:lstStyle/>
          <a:p>
            <a:pPr algn="ctr">
              <a:lnSpc>
                <a:spcPct val="90000"/>
              </a:lnSpc>
              <a:spcBef>
                <a:spcPts val="300"/>
              </a:spcBef>
            </a:pPr>
            <a:r>
              <a:rPr lang="en-US" sz="1200" b="1" dirty="0">
                <a:solidFill>
                  <a:srgbClr val="007299"/>
                </a:solidFill>
              </a:rPr>
              <a:t>Michael Burke</a:t>
            </a:r>
          </a:p>
          <a:p>
            <a:pPr algn="ctr">
              <a:lnSpc>
                <a:spcPct val="90000"/>
              </a:lnSpc>
              <a:spcBef>
                <a:spcPts val="300"/>
              </a:spcBef>
            </a:pPr>
            <a:r>
              <a:rPr lang="en-US" sz="1050" b="1" dirty="0">
                <a:solidFill>
                  <a:srgbClr val="386526"/>
                </a:solidFill>
              </a:rPr>
              <a:t>michael.burke@pheaa.org</a:t>
            </a:r>
          </a:p>
          <a:p>
            <a:pPr algn="ctr">
              <a:lnSpc>
                <a:spcPct val="90000"/>
              </a:lnSpc>
              <a:spcBef>
                <a:spcPts val="300"/>
              </a:spcBef>
            </a:pPr>
            <a:r>
              <a:rPr lang="en-US" sz="900" dirty="0"/>
              <a:t>Carbon, Lehigh, </a:t>
            </a:r>
            <a:br>
              <a:rPr lang="en-US" sz="900" dirty="0"/>
            </a:br>
            <a:r>
              <a:rPr lang="en-US" sz="900" dirty="0"/>
              <a:t>Monroe, Montgomery, Northampton, and Pike Counties</a:t>
            </a:r>
          </a:p>
        </p:txBody>
      </p:sp>
      <p:sp>
        <p:nvSpPr>
          <p:cNvPr id="45" name="TextBox 44">
            <a:extLst>
              <a:ext uri="{FF2B5EF4-FFF2-40B4-BE49-F238E27FC236}">
                <a16:creationId xmlns:a16="http://schemas.microsoft.com/office/drawing/2014/main" id="{49BDB3CB-3387-4382-86AD-E97B3F95B962}"/>
              </a:ext>
            </a:extLst>
          </p:cNvPr>
          <p:cNvSpPr txBox="1"/>
          <p:nvPr/>
        </p:nvSpPr>
        <p:spPr>
          <a:xfrm>
            <a:off x="3291505" y="5715145"/>
            <a:ext cx="1828800" cy="979499"/>
          </a:xfrm>
          <a:prstGeom prst="rect">
            <a:avLst/>
          </a:prstGeom>
          <a:noFill/>
        </p:spPr>
        <p:txBody>
          <a:bodyPr wrap="square" rtlCol="0">
            <a:spAutoFit/>
          </a:bodyPr>
          <a:lstStyle/>
          <a:p>
            <a:pPr algn="ctr">
              <a:lnSpc>
                <a:spcPct val="90000"/>
              </a:lnSpc>
              <a:spcBef>
                <a:spcPts val="300"/>
              </a:spcBef>
            </a:pPr>
            <a:r>
              <a:rPr lang="en-US" sz="1200" b="1" dirty="0">
                <a:solidFill>
                  <a:srgbClr val="007299"/>
                </a:solidFill>
              </a:rPr>
              <a:t>Nancy Harvey</a:t>
            </a:r>
          </a:p>
          <a:p>
            <a:pPr algn="ctr">
              <a:lnSpc>
                <a:spcPct val="90000"/>
              </a:lnSpc>
              <a:spcBef>
                <a:spcPts val="300"/>
              </a:spcBef>
            </a:pPr>
            <a:r>
              <a:rPr lang="en-US" sz="1050" b="1" dirty="0">
                <a:solidFill>
                  <a:srgbClr val="386526"/>
                </a:solidFill>
              </a:rPr>
              <a:t>nancy.harvey@pheaa.org</a:t>
            </a:r>
          </a:p>
          <a:p>
            <a:pPr algn="ctr">
              <a:lnSpc>
                <a:spcPct val="90000"/>
              </a:lnSpc>
              <a:spcBef>
                <a:spcPts val="300"/>
              </a:spcBef>
            </a:pPr>
            <a:r>
              <a:rPr lang="en-US" sz="900" dirty="0"/>
              <a:t>Bradford, Columbia, Lackawanna, Luzerne, Lycoming, Montour, Sullivan, Susquehanna, Tioga, Wayne, and Wyoming Counties</a:t>
            </a:r>
          </a:p>
        </p:txBody>
      </p:sp>
      <p:pic>
        <p:nvPicPr>
          <p:cNvPr id="46" name="Picture 45" descr="A person with long hair smiling&#10;&#10;Description automatically generated with low confidence">
            <a:extLst>
              <a:ext uri="{FF2B5EF4-FFF2-40B4-BE49-F238E27FC236}">
                <a16:creationId xmlns:a16="http://schemas.microsoft.com/office/drawing/2014/main" id="{377EC4D9-10C2-4E4F-831A-4694BBD3AF0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3966" y="4135123"/>
            <a:ext cx="1157018" cy="1533049"/>
          </a:xfrm>
          <a:prstGeom prst="rect">
            <a:avLst/>
          </a:prstGeom>
        </p:spPr>
      </p:pic>
      <p:pic>
        <p:nvPicPr>
          <p:cNvPr id="10" name="Picture 9">
            <a:extLst>
              <a:ext uri="{FF2B5EF4-FFF2-40B4-BE49-F238E27FC236}">
                <a16:creationId xmlns:a16="http://schemas.microsoft.com/office/drawing/2014/main" id="{F7783420-D6D5-09B3-B1BF-CA3CB981EE0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033" t="2858" r="1272" b="3878"/>
          <a:stretch/>
        </p:blipFill>
        <p:spPr>
          <a:xfrm>
            <a:off x="3630825" y="4135123"/>
            <a:ext cx="1148711" cy="1533049"/>
          </a:xfrm>
          <a:prstGeom prst="rect">
            <a:avLst/>
          </a:prstGeom>
        </p:spPr>
      </p:pic>
    </p:spTree>
    <p:extLst>
      <p:ext uri="{BB962C8B-B14F-4D97-AF65-F5344CB8AC3E}">
        <p14:creationId xmlns:p14="http://schemas.microsoft.com/office/powerpoint/2010/main" val="1466016552"/>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a:prstGeom prst="rect">
            <a:avLst/>
          </a:prstGeom>
        </p:spPr>
        <p:txBody>
          <a:bodyPr>
            <a:normAutofit/>
          </a:bodyPr>
          <a:lstStyle/>
          <a:p>
            <a:r>
              <a:rPr lang="en-US" dirty="0">
                <a:solidFill>
                  <a:schemeClr val="bg1"/>
                </a:solidFill>
              </a:rPr>
              <a:t>Special </a:t>
            </a:r>
            <a:r>
              <a:rPr lang="en-US" sz="3200" dirty="0">
                <a:solidFill>
                  <a:schemeClr val="bg1"/>
                </a:solidFill>
              </a:rPr>
              <a:t>Circumstances</a:t>
            </a:r>
          </a:p>
        </p:txBody>
      </p:sp>
      <p:sp>
        <p:nvSpPr>
          <p:cNvPr id="8" name="Content Placeholder 3"/>
          <p:cNvSpPr>
            <a:spLocks noGrp="1"/>
          </p:cNvSpPr>
          <p:nvPr>
            <p:ph idx="1"/>
          </p:nvPr>
        </p:nvSpPr>
        <p:spPr>
          <a:xfrm>
            <a:off x="609599" y="1646237"/>
            <a:ext cx="8305801" cy="4830763"/>
          </a:xfrm>
        </p:spPr>
        <p:txBody>
          <a:bodyPr>
            <a:normAutofit lnSpcReduction="10000"/>
          </a:bodyPr>
          <a:lstStyle/>
          <a:p>
            <a:pPr marL="0" indent="0">
              <a:buNone/>
              <a:defRPr/>
            </a:pPr>
            <a:r>
              <a:rPr lang="en-US" sz="4400" i="1" dirty="0">
                <a:latin typeface="Brush Script MT" pitchFamily="66" charset="0"/>
              </a:rPr>
              <a:t>If things change…</a:t>
            </a:r>
          </a:p>
          <a:p>
            <a:pPr>
              <a:defRPr/>
            </a:pPr>
            <a:r>
              <a:rPr lang="en-US" dirty="0">
                <a:solidFill>
                  <a:schemeClr val="tx1"/>
                </a:solidFill>
              </a:rPr>
              <a:t>Divorce or separation</a:t>
            </a:r>
          </a:p>
          <a:p>
            <a:pPr>
              <a:defRPr/>
            </a:pPr>
            <a:r>
              <a:rPr lang="en-US" dirty="0">
                <a:solidFill>
                  <a:schemeClr val="tx1"/>
                </a:solidFill>
              </a:rPr>
              <a:t>Recent death or disability</a:t>
            </a:r>
          </a:p>
          <a:p>
            <a:pPr>
              <a:defRPr/>
            </a:pPr>
            <a:r>
              <a:rPr lang="en-US" dirty="0">
                <a:solidFill>
                  <a:schemeClr val="tx1"/>
                </a:solidFill>
              </a:rPr>
              <a:t>Reduced income/Unemployment</a:t>
            </a:r>
          </a:p>
          <a:p>
            <a:pPr>
              <a:defRPr/>
            </a:pPr>
            <a:r>
              <a:rPr lang="en-US" dirty="0">
                <a:solidFill>
                  <a:schemeClr val="tx1"/>
                </a:solidFill>
              </a:rPr>
              <a:t>Excessive medical expenses</a:t>
            </a:r>
          </a:p>
          <a:p>
            <a:pPr marL="0" indent="0">
              <a:buNone/>
              <a:defRPr/>
            </a:pPr>
            <a:endParaRPr lang="en-US" dirty="0">
              <a:solidFill>
                <a:schemeClr val="tx1"/>
              </a:solidFill>
            </a:endParaRPr>
          </a:p>
          <a:p>
            <a:pPr>
              <a:defRPr/>
            </a:pPr>
            <a:r>
              <a:rPr lang="en-US" sz="2200" b="1" dirty="0"/>
              <a:t>Contact schools listed on FAFSA: Only a school can change a FAFSA based on your circumstances</a:t>
            </a:r>
          </a:p>
          <a:p>
            <a:pPr marL="0" indent="0">
              <a:buNone/>
              <a:defRPr/>
            </a:pPr>
            <a:endParaRPr lang="en-US" sz="800" b="1" dirty="0"/>
          </a:p>
          <a:p>
            <a:pPr>
              <a:defRPr/>
            </a:pPr>
            <a:r>
              <a:rPr lang="en-US" sz="2200" b="1" dirty="0"/>
              <a:t>Contact PHEAA for the PA State grant</a:t>
            </a:r>
          </a:p>
          <a:p>
            <a:pPr marL="0" indent="0">
              <a:buNone/>
              <a:defRPr/>
            </a:pPr>
            <a:endParaRPr lang="en-US" dirty="0">
              <a:solidFill>
                <a:schemeClr val="tx1"/>
              </a:solidFill>
            </a:endParaRPr>
          </a:p>
        </p:txBody>
      </p:sp>
      <p:pic>
        <p:nvPicPr>
          <p:cNvPr id="7" name="Picture 6" descr="Image result for road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2548046"/>
            <a:ext cx="2667000" cy="2819400"/>
          </a:xfrm>
          <a:prstGeom prst="rect">
            <a:avLst/>
          </a:prstGeom>
          <a:solidFill>
            <a:schemeClr val="accent5"/>
          </a:solidFill>
          <a:ln w="38100">
            <a:solidFill>
              <a:srgbClr val="004C9A"/>
            </a:solidFill>
            <a:miter lim="800000"/>
            <a:headEnd/>
            <a:tailEnd/>
          </a:ln>
        </p:spPr>
      </p:pic>
      <p:sp>
        <p:nvSpPr>
          <p:cNvPr id="4" name="TextBox 3">
            <a:extLst>
              <a:ext uri="{FF2B5EF4-FFF2-40B4-BE49-F238E27FC236}">
                <a16:creationId xmlns:a16="http://schemas.microsoft.com/office/drawing/2014/main" id="{F9C113C9-2598-1C3E-774B-A1C122B62D79}"/>
              </a:ext>
            </a:extLst>
          </p:cNvPr>
          <p:cNvSpPr txBox="1"/>
          <p:nvPr/>
        </p:nvSpPr>
        <p:spPr>
          <a:xfrm>
            <a:off x="5583677" y="1337332"/>
            <a:ext cx="6887183" cy="461665"/>
          </a:xfrm>
          <a:prstGeom prst="rect">
            <a:avLst/>
          </a:prstGeom>
          <a:noFill/>
        </p:spPr>
        <p:txBody>
          <a:bodyPr wrap="square">
            <a:spAutoFit/>
          </a:bodyPr>
          <a:lstStyle/>
          <a:p>
            <a:pPr marL="0" indent="0">
              <a:buNone/>
              <a:defRPr/>
            </a:pPr>
            <a:r>
              <a:rPr lang="en-US" sz="2400" dirty="0">
                <a:highlight>
                  <a:srgbClr val="FFFF00"/>
                </a:highlight>
              </a:rPr>
              <a:t>**not the same as “unusual circumstances”</a:t>
            </a:r>
            <a:endParaRPr lang="en-US" sz="2400" dirty="0">
              <a:solidFill>
                <a:schemeClr val="tx1"/>
              </a:solidFill>
              <a:highlight>
                <a:srgbClr val="FFFF00"/>
              </a:highlight>
            </a:endParaRPr>
          </a:p>
        </p:txBody>
      </p:sp>
    </p:spTree>
    <p:extLst>
      <p:ext uri="{BB962C8B-B14F-4D97-AF65-F5344CB8AC3E}">
        <p14:creationId xmlns:p14="http://schemas.microsoft.com/office/powerpoint/2010/main" val="55435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517904" y="4126992"/>
            <a:ext cx="8991600" cy="914400"/>
          </a:xfrm>
        </p:spPr>
        <p:txBody>
          <a:bodyPr/>
          <a:lstStyle/>
          <a:p>
            <a:r>
              <a:rPr lang="en-US" dirty="0"/>
              <a:t>Forms are Filed – Now What?</a:t>
            </a:r>
          </a:p>
        </p:txBody>
      </p:sp>
    </p:spTree>
    <p:extLst>
      <p:ext uri="{BB962C8B-B14F-4D97-AF65-F5344CB8AC3E}">
        <p14:creationId xmlns:p14="http://schemas.microsoft.com/office/powerpoint/2010/main" val="3229346620"/>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The Process Continues</a:t>
            </a:r>
          </a:p>
        </p:txBody>
      </p:sp>
      <p:sp>
        <p:nvSpPr>
          <p:cNvPr id="7" name="Content Placeholder 6"/>
          <p:cNvSpPr>
            <a:spLocks noGrp="1"/>
          </p:cNvSpPr>
          <p:nvPr>
            <p:ph idx="1"/>
          </p:nvPr>
        </p:nvSpPr>
        <p:spPr>
          <a:xfrm>
            <a:off x="144324" y="1859588"/>
            <a:ext cx="5702202" cy="4424480"/>
          </a:xfrm>
        </p:spPr>
        <p:txBody>
          <a:bodyPr>
            <a:normAutofit/>
          </a:bodyPr>
          <a:lstStyle/>
          <a:p>
            <a:pPr marL="0" indent="0">
              <a:buNone/>
              <a:defRPr/>
            </a:pPr>
            <a:r>
              <a:rPr lang="en-US" sz="2000" b="1" dirty="0"/>
              <a:t>After the FAFSA is filed: </a:t>
            </a:r>
          </a:p>
          <a:p>
            <a:pPr marL="0" indent="0">
              <a:buNone/>
              <a:defRPr/>
            </a:pPr>
            <a:r>
              <a:rPr lang="en-US" sz="2000" dirty="0"/>
              <a:t>Monitor emails &amp; respond to requests from Federal Student Aid, PHEAA &amp; schools</a:t>
            </a:r>
            <a:r>
              <a:rPr lang="en-US" sz="1800" b="1" dirty="0"/>
              <a:t>.</a:t>
            </a:r>
            <a:endParaRPr lang="en-US" sz="2100" dirty="0"/>
          </a:p>
          <a:p>
            <a:pPr>
              <a:buFont typeface="Wingdings" panose="05000000000000000000" pitchFamily="2" charset="2"/>
              <a:buChar char="§"/>
              <a:defRPr/>
            </a:pPr>
            <a:r>
              <a:rPr lang="en-US" sz="2100" dirty="0"/>
              <a:t>Student receives FAFSA Submission Summary</a:t>
            </a:r>
          </a:p>
          <a:p>
            <a:pPr>
              <a:buFont typeface="Wingdings" panose="05000000000000000000" pitchFamily="2" charset="2"/>
              <a:buChar char="§"/>
              <a:defRPr/>
            </a:pPr>
            <a:r>
              <a:rPr lang="en-US" sz="2100" dirty="0"/>
              <a:t>Student Aid Index (SAI) is included on the FAFSA Submission Summary</a:t>
            </a:r>
          </a:p>
          <a:p>
            <a:pPr lvl="1">
              <a:buFont typeface="Wingdings" panose="05000000000000000000" pitchFamily="2" charset="2"/>
              <a:buChar char="§"/>
              <a:defRPr/>
            </a:pPr>
            <a:r>
              <a:rPr lang="en-US" sz="2000" dirty="0"/>
              <a:t>Schools use SAI to create financial aid offers</a:t>
            </a:r>
          </a:p>
          <a:p>
            <a:pPr>
              <a:buFont typeface="Wingdings" panose="05000000000000000000" pitchFamily="2" charset="2"/>
              <a:buChar char="§"/>
              <a:defRPr/>
            </a:pPr>
            <a:r>
              <a:rPr lang="en-US" sz="2400" dirty="0"/>
              <a:t>FAFSA describes next steps </a:t>
            </a:r>
          </a:p>
          <a:p>
            <a:pPr marL="419100" lvl="1" indent="0">
              <a:spcBef>
                <a:spcPts val="0"/>
              </a:spcBef>
              <a:spcAft>
                <a:spcPts val="600"/>
              </a:spcAft>
              <a:buClr>
                <a:srgbClr val="800080"/>
              </a:buClr>
              <a:buNone/>
              <a:defRPr/>
            </a:pPr>
            <a:endParaRPr lang="en-US" altLang="en-US" sz="900" b="1" dirty="0"/>
          </a:p>
          <a:p>
            <a:pPr marL="0" indent="0">
              <a:spcBef>
                <a:spcPts val="0"/>
              </a:spcBef>
              <a:spcAft>
                <a:spcPts val="1200"/>
              </a:spcAft>
              <a:buClr>
                <a:srgbClr val="800080"/>
              </a:buClr>
              <a:buNone/>
              <a:defRPr/>
            </a:pPr>
            <a:endParaRPr lang="en-US" altLang="en-US" sz="2000" dirty="0"/>
          </a:p>
        </p:txBody>
      </p:sp>
      <p:pic>
        <p:nvPicPr>
          <p:cNvPr id="8" name="Picture 5" descr="C:\Users\p486426\AppData\Local\Microsoft\Windows\Temporary Internet Files\Content.IE5\9XRC6KJT\whats-next[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96200" y="152400"/>
            <a:ext cx="28194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creenshot of the final page of the Understanding the FAFSA Form section, which informs the student that they can check the status of their FAFSA form and make corrections after submission. Information is provided about what to expect after the form is completed. This includes that it takes one to three days to process the application, that the student will receive a FAFSA Submission Summary and their Student Aid Index, and that the schools listed on the form will create financial aid packages. Below that, there is a button to “Start the FAFSA form.”">
            <a:extLst>
              <a:ext uri="{FF2B5EF4-FFF2-40B4-BE49-F238E27FC236}">
                <a16:creationId xmlns:a16="http://schemas.microsoft.com/office/drawing/2014/main" id="{8C38E81D-F641-B431-B9C7-3E240F52ADC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6616" y="2116789"/>
            <a:ext cx="6138568" cy="366517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86BB8C0D-E245-0B6D-1E9C-4A4FC2612DC0}"/>
              </a:ext>
            </a:extLst>
          </p:cNvPr>
          <p:cNvSpPr/>
          <p:nvPr/>
        </p:nvSpPr>
        <p:spPr>
          <a:xfrm rot="20179252">
            <a:off x="4450607" y="4904454"/>
            <a:ext cx="2791838" cy="146473"/>
          </a:xfrm>
          <a:prstGeom prst="rightArrow">
            <a:avLst/>
          </a:prstGeom>
          <a:solidFill>
            <a:srgbClr val="EC73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071105"/>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Need Analysis</a:t>
            </a:r>
          </a:p>
        </p:txBody>
      </p:sp>
      <p:sp>
        <p:nvSpPr>
          <p:cNvPr id="16" name="TextBox 15"/>
          <p:cNvSpPr txBox="1"/>
          <p:nvPr/>
        </p:nvSpPr>
        <p:spPr>
          <a:xfrm>
            <a:off x="8839200" y="3798094"/>
            <a:ext cx="1828800" cy="1046440"/>
          </a:xfrm>
          <a:prstGeom prst="rect">
            <a:avLst/>
          </a:prstGeom>
          <a:noFill/>
          <a:ln w="28575">
            <a:noFill/>
          </a:ln>
        </p:spPr>
        <p:txBody>
          <a:bodyPr wrap="square" rtlCol="0">
            <a:spAutoFit/>
          </a:bodyPr>
          <a:lstStyle/>
          <a:p>
            <a:pPr>
              <a:spcBef>
                <a:spcPts val="1200"/>
              </a:spcBef>
            </a:pPr>
            <a:r>
              <a:rPr lang="en-US" sz="1400" b="1" dirty="0">
                <a:solidFill>
                  <a:srgbClr val="FFFFFF"/>
                </a:solidFill>
              </a:rPr>
              <a:t>Cost of Attendance </a:t>
            </a:r>
            <a:endParaRPr lang="en-US" sz="1400" dirty="0">
              <a:solidFill>
                <a:srgbClr val="FFFFFF"/>
              </a:solidFill>
            </a:endParaRPr>
          </a:p>
          <a:p>
            <a:pPr>
              <a:spcBef>
                <a:spcPts val="1200"/>
              </a:spcBef>
            </a:pPr>
            <a:r>
              <a:rPr lang="en-US" sz="1400" b="1" dirty="0">
                <a:solidFill>
                  <a:srgbClr val="FFFFFF"/>
                </a:solidFill>
              </a:rPr>
              <a:t> </a:t>
            </a:r>
            <a:r>
              <a:rPr lang="en-US" sz="1400" b="1" u="sng" dirty="0">
                <a:solidFill>
                  <a:srgbClr val="FFFFFF"/>
                </a:solidFill>
              </a:rPr>
              <a:t>- EFC      </a:t>
            </a:r>
          </a:p>
          <a:p>
            <a:pPr>
              <a:spcBef>
                <a:spcPts val="1200"/>
              </a:spcBef>
            </a:pPr>
            <a:r>
              <a:rPr lang="en-US" sz="1400" b="1" dirty="0">
                <a:solidFill>
                  <a:srgbClr val="FFFFFF"/>
                </a:solidFill>
              </a:rPr>
              <a:t> = Financial Need</a:t>
            </a:r>
          </a:p>
        </p:txBody>
      </p:sp>
      <p:sp>
        <p:nvSpPr>
          <p:cNvPr id="17" name="Oval 16"/>
          <p:cNvSpPr/>
          <p:nvPr/>
        </p:nvSpPr>
        <p:spPr>
          <a:xfrm>
            <a:off x="9220200" y="2853048"/>
            <a:ext cx="914400" cy="72835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bject 3"/>
          <p:cNvSpPr txBox="1"/>
          <p:nvPr/>
        </p:nvSpPr>
        <p:spPr>
          <a:xfrm>
            <a:off x="368967" y="1624263"/>
            <a:ext cx="11205411" cy="4873770"/>
          </a:xfrm>
          <a:prstGeom prst="rect">
            <a:avLst/>
          </a:prstGeom>
        </p:spPr>
        <p:txBody>
          <a:bodyPr vert="horz" wrap="square" lIns="0" tIns="13335" rIns="0" bIns="0" rtlCol="0">
            <a:spAutoFit/>
          </a:bodyPr>
          <a:lstStyle/>
          <a:p>
            <a:pPr marL="12065">
              <a:spcBef>
                <a:spcPts val="105"/>
              </a:spcBef>
              <a:buSzPct val="80000"/>
              <a:tabLst>
                <a:tab pos="235585" algn="l"/>
              </a:tabLst>
            </a:pPr>
            <a:endParaRPr lang="en-US" sz="2000" dirty="0">
              <a:latin typeface="Open Sans"/>
              <a:cs typeface="Open Sans"/>
            </a:endParaRPr>
          </a:p>
          <a:p>
            <a:pPr>
              <a:spcBef>
                <a:spcPts val="40"/>
              </a:spcBef>
            </a:pPr>
            <a:endParaRPr sz="2550" dirty="0">
              <a:cs typeface="Open Sans"/>
            </a:endParaRPr>
          </a:p>
          <a:p>
            <a:pPr marL="379730">
              <a:spcBef>
                <a:spcPts val="5"/>
              </a:spcBef>
              <a:tabLst>
                <a:tab pos="1890395" algn="l"/>
                <a:tab pos="4559300" algn="l"/>
              </a:tabLst>
            </a:pPr>
            <a:r>
              <a:rPr sz="2000" spc="-10" dirty="0">
                <a:cs typeface="Open Sans"/>
              </a:rPr>
              <a:t> </a:t>
            </a:r>
            <a:r>
              <a:rPr sz="2000" b="1" dirty="0">
                <a:cs typeface="Open Sans"/>
              </a:rPr>
              <a:t>Cost</a:t>
            </a:r>
            <a:r>
              <a:rPr lang="en-US" sz="2000" b="1" dirty="0">
                <a:cs typeface="Open Sans"/>
              </a:rPr>
              <a:t> of Attendance</a:t>
            </a:r>
            <a:r>
              <a:rPr sz="2000" spc="-10" dirty="0">
                <a:cs typeface="Open Sans"/>
              </a:rPr>
              <a:t>…………………..........…	</a:t>
            </a:r>
            <a:r>
              <a:rPr lang="en-US" sz="2000" spc="-10" dirty="0">
                <a:cs typeface="Open Sans"/>
              </a:rPr>
              <a:t>             </a:t>
            </a:r>
            <a:r>
              <a:rPr sz="2000" spc="-10" dirty="0">
                <a:cs typeface="Open Sans"/>
              </a:rPr>
              <a:t>$29,000</a:t>
            </a:r>
            <a:endParaRPr sz="2000" dirty="0">
              <a:cs typeface="Open Sans"/>
            </a:endParaRPr>
          </a:p>
          <a:p>
            <a:pPr marL="935990" lvl="1">
              <a:spcBef>
                <a:spcPts val="800"/>
              </a:spcBef>
              <a:tabLst>
                <a:tab pos="1125855" algn="l"/>
                <a:tab pos="4443730" algn="l"/>
                <a:tab pos="4868545" algn="l"/>
              </a:tabLst>
            </a:pPr>
            <a:r>
              <a:rPr sz="2000" spc="-5" dirty="0">
                <a:cs typeface="Open Sans"/>
              </a:rPr>
              <a:t>-</a:t>
            </a:r>
            <a:r>
              <a:rPr lang="en-US" sz="2000" spc="-5" dirty="0">
                <a:cs typeface="Open Sans"/>
              </a:rPr>
              <a:t> Student Aid Index (SAI)</a:t>
            </a:r>
            <a:r>
              <a:rPr sz="2000" spc="-10" dirty="0">
                <a:cs typeface="Open Sans"/>
              </a:rPr>
              <a:t>……</a:t>
            </a:r>
            <a:r>
              <a:rPr lang="en-US" sz="2000" spc="-10" dirty="0">
                <a:cs typeface="Open Sans"/>
              </a:rPr>
              <a:t>.</a:t>
            </a:r>
            <a:r>
              <a:rPr sz="2000" spc="-10" dirty="0">
                <a:cs typeface="Open Sans"/>
              </a:rPr>
              <a:t>……………...	</a:t>
            </a:r>
            <a:r>
              <a:rPr sz="2000" dirty="0">
                <a:cs typeface="Open Sans"/>
              </a:rPr>
              <a:t>-</a:t>
            </a:r>
            <a:r>
              <a:rPr sz="2000" spc="-5" dirty="0">
                <a:cs typeface="Open Sans"/>
              </a:rPr>
              <a:t> </a:t>
            </a:r>
            <a:r>
              <a:rPr sz="2000" dirty="0">
                <a:cs typeface="Open Sans"/>
              </a:rPr>
              <a:t>$</a:t>
            </a:r>
            <a:r>
              <a:rPr sz="2000" spc="-5" dirty="0">
                <a:cs typeface="Open Sans"/>
              </a:rPr>
              <a:t>4,000</a:t>
            </a:r>
            <a:endParaRPr lang="en-US" sz="2000" spc="-5" dirty="0">
              <a:cs typeface="Open Sans"/>
            </a:endParaRPr>
          </a:p>
          <a:p>
            <a:pPr marL="1278890" lvl="1" indent="-342900">
              <a:spcBef>
                <a:spcPts val="800"/>
              </a:spcBef>
              <a:buFontTx/>
              <a:buChar char="-"/>
              <a:tabLst>
                <a:tab pos="1125855" algn="l"/>
                <a:tab pos="4443730" algn="l"/>
                <a:tab pos="4868545" algn="l"/>
              </a:tabLst>
            </a:pPr>
            <a:r>
              <a:rPr lang="en-US" sz="2000" spc="-5" dirty="0">
                <a:cs typeface="Open Sans"/>
              </a:rPr>
              <a:t>Other Financial Aid (OFA)..........................       </a:t>
            </a:r>
            <a:r>
              <a:rPr lang="en-US" sz="2000" u="sng" spc="-5" dirty="0">
                <a:cs typeface="Open Sans"/>
              </a:rPr>
              <a:t>-$3, 000</a:t>
            </a:r>
          </a:p>
          <a:p>
            <a:pPr marL="1278890" lvl="1" indent="-342900">
              <a:spcBef>
                <a:spcPts val="800"/>
              </a:spcBef>
              <a:buFontTx/>
              <a:buChar char="-"/>
              <a:tabLst>
                <a:tab pos="1125855" algn="l"/>
                <a:tab pos="4443730" algn="l"/>
                <a:tab pos="4868545" algn="l"/>
              </a:tabLst>
            </a:pPr>
            <a:r>
              <a:rPr lang="en-US" sz="2000" spc="-5" dirty="0">
                <a:cs typeface="Open Sans"/>
              </a:rPr>
              <a:t>= </a:t>
            </a:r>
            <a:r>
              <a:rPr sz="2000" spc="-5" dirty="0">
                <a:cs typeface="Open Sans"/>
              </a:rPr>
              <a:t>FINANCIAL </a:t>
            </a:r>
            <a:r>
              <a:rPr sz="2000" dirty="0">
                <a:cs typeface="Open Sans"/>
              </a:rPr>
              <a:t>NEED</a:t>
            </a:r>
            <a:r>
              <a:rPr sz="2000" spc="20" dirty="0">
                <a:cs typeface="Open Sans"/>
              </a:rPr>
              <a:t> </a:t>
            </a:r>
            <a:r>
              <a:rPr sz="2000" spc="-5" dirty="0">
                <a:cs typeface="Open Sans"/>
              </a:rPr>
              <a:t>……………………...</a:t>
            </a:r>
            <a:r>
              <a:rPr lang="en-US" sz="2000" spc="-5" dirty="0">
                <a:cs typeface="Open Sans"/>
              </a:rPr>
              <a:t>...   </a:t>
            </a:r>
            <a:r>
              <a:rPr sz="2000" spc="-5" dirty="0">
                <a:cs typeface="Open Sans"/>
              </a:rPr>
              <a:t>=</a:t>
            </a:r>
            <a:r>
              <a:rPr lang="en-US" sz="2000" spc="-5" dirty="0">
                <a:cs typeface="Open Sans"/>
              </a:rPr>
              <a:t> </a:t>
            </a:r>
            <a:r>
              <a:rPr sz="2000" spc="-5" dirty="0">
                <a:cs typeface="Open Sans"/>
              </a:rPr>
              <a:t>$2</a:t>
            </a:r>
            <a:r>
              <a:rPr lang="en-US" sz="2000" spc="-5" dirty="0">
                <a:cs typeface="Open Sans"/>
              </a:rPr>
              <a:t>2</a:t>
            </a:r>
            <a:r>
              <a:rPr sz="2000" spc="-5" dirty="0">
                <a:cs typeface="Open Sans"/>
              </a:rPr>
              <a:t>,000</a:t>
            </a:r>
            <a:endParaRPr sz="2000" dirty="0">
              <a:cs typeface="Open Sans"/>
            </a:endParaRPr>
          </a:p>
          <a:p>
            <a:pPr>
              <a:spcBef>
                <a:spcPts val="40"/>
              </a:spcBef>
            </a:pPr>
            <a:endParaRPr sz="2550" dirty="0">
              <a:cs typeface="Open Sans"/>
            </a:endParaRPr>
          </a:p>
          <a:p>
            <a:pPr marL="355600" marR="5080" indent="-342900">
              <a:buSzPct val="80000"/>
              <a:buFont typeface="Wingdings" panose="05000000000000000000" pitchFamily="2" charset="2"/>
              <a:buChar char="§"/>
              <a:tabLst>
                <a:tab pos="264160" algn="l"/>
              </a:tabLst>
            </a:pPr>
            <a:r>
              <a:rPr sz="2000" spc="-25" dirty="0">
                <a:cs typeface="Open Sans"/>
              </a:rPr>
              <a:t>FAO </a:t>
            </a:r>
            <a:r>
              <a:rPr sz="2000" spc="-5" dirty="0">
                <a:cs typeface="Open Sans"/>
              </a:rPr>
              <a:t>“</a:t>
            </a:r>
            <a:r>
              <a:rPr lang="en-US" sz="2000" spc="-5" dirty="0">
                <a:cs typeface="Open Sans"/>
              </a:rPr>
              <a:t>awards</a:t>
            </a:r>
            <a:r>
              <a:rPr sz="2000" spc="-5" dirty="0">
                <a:cs typeface="Open Sans"/>
              </a:rPr>
              <a:t>” students </a:t>
            </a:r>
            <a:r>
              <a:rPr sz="2000" dirty="0">
                <a:cs typeface="Open Sans"/>
              </a:rPr>
              <a:t>based on </a:t>
            </a:r>
            <a:r>
              <a:rPr sz="2000" spc="-5" dirty="0">
                <a:cs typeface="Open Sans"/>
              </a:rPr>
              <a:t>financial need and available funding  </a:t>
            </a:r>
            <a:r>
              <a:rPr sz="2000" dirty="0">
                <a:cs typeface="Open Sans"/>
              </a:rPr>
              <a:t>(varies </a:t>
            </a:r>
            <a:r>
              <a:rPr sz="2000" spc="-20" dirty="0">
                <a:cs typeface="Open Sans"/>
              </a:rPr>
              <a:t>by</a:t>
            </a:r>
            <a:r>
              <a:rPr sz="2000" spc="-30" dirty="0">
                <a:cs typeface="Open Sans"/>
              </a:rPr>
              <a:t> </a:t>
            </a:r>
            <a:r>
              <a:rPr sz="2000" dirty="0">
                <a:cs typeface="Open Sans"/>
              </a:rPr>
              <a:t>school)</a:t>
            </a:r>
            <a:endParaRPr lang="en-US" sz="2000" dirty="0">
              <a:cs typeface="Open Sans"/>
            </a:endParaRPr>
          </a:p>
          <a:p>
            <a:pPr marL="12700" marR="5080">
              <a:buSzPct val="80000"/>
              <a:tabLst>
                <a:tab pos="264160" algn="l"/>
              </a:tabLst>
            </a:pPr>
            <a:endParaRPr sz="1500" dirty="0">
              <a:cs typeface="Open Sans"/>
            </a:endParaRPr>
          </a:p>
          <a:p>
            <a:pPr marL="354965" indent="-342900">
              <a:buFont typeface="Arial" panose="020B0604020202020204" pitchFamily="34" charset="0"/>
              <a:buChar char="•"/>
              <a:tabLst>
                <a:tab pos="291465" algn="l"/>
              </a:tabLst>
            </a:pPr>
            <a:r>
              <a:rPr sz="2000" spc="-5" dirty="0">
                <a:cs typeface="Open Sans"/>
              </a:rPr>
              <a:t>Financial </a:t>
            </a:r>
            <a:r>
              <a:rPr sz="2000" dirty="0">
                <a:cs typeface="Open Sans"/>
              </a:rPr>
              <a:t>Aid Notification is </a:t>
            </a:r>
            <a:r>
              <a:rPr sz="2000" spc="-5" dirty="0">
                <a:cs typeface="Open Sans"/>
              </a:rPr>
              <a:t>sent to the</a:t>
            </a:r>
            <a:r>
              <a:rPr sz="2000" spc="-85" dirty="0">
                <a:cs typeface="Open Sans"/>
              </a:rPr>
              <a:t> </a:t>
            </a:r>
            <a:r>
              <a:rPr sz="2000" spc="-5" dirty="0">
                <a:cs typeface="Open Sans"/>
              </a:rPr>
              <a:t>student</a:t>
            </a:r>
            <a:r>
              <a:rPr lang="en-US" sz="2000" spc="-5" dirty="0">
                <a:cs typeface="Open Sans"/>
              </a:rPr>
              <a:t> after they have applied &amp; been accepted.</a:t>
            </a:r>
          </a:p>
          <a:p>
            <a:pPr marL="812165" lvl="1" indent="-342900">
              <a:buFont typeface="Arial" panose="020B0604020202020204" pitchFamily="34" charset="0"/>
              <a:buChar char="•"/>
              <a:tabLst>
                <a:tab pos="291465" algn="l"/>
              </a:tabLst>
            </a:pPr>
            <a:r>
              <a:rPr lang="en-US" sz="2000" spc="-5" dirty="0">
                <a:cs typeface="Open Sans"/>
              </a:rPr>
              <a:t>Lists types, sources and amount of aid</a:t>
            </a:r>
          </a:p>
          <a:p>
            <a:pPr marL="812165" lvl="1" indent="-342900">
              <a:buFont typeface="Arial" panose="020B0604020202020204" pitchFamily="34" charset="0"/>
              <a:buChar char="•"/>
              <a:tabLst>
                <a:tab pos="291465" algn="l"/>
              </a:tabLst>
            </a:pPr>
            <a:r>
              <a:rPr lang="en-US" sz="2000" spc="-5" dirty="0">
                <a:cs typeface="Open Sans"/>
              </a:rPr>
              <a:t>Describes what must be done to accept or reject</a:t>
            </a:r>
          </a:p>
          <a:p>
            <a:pPr marL="812165" lvl="1" indent="-342900">
              <a:buFont typeface="Arial" panose="020B0604020202020204" pitchFamily="34" charset="0"/>
              <a:buChar char="•"/>
              <a:tabLst>
                <a:tab pos="291465" algn="l"/>
              </a:tabLst>
            </a:pPr>
            <a:r>
              <a:rPr lang="en-US" sz="2000" spc="-5" dirty="0">
                <a:cs typeface="Open Sans"/>
              </a:rPr>
              <a:t>Review carefully!</a:t>
            </a:r>
            <a:endParaRPr sz="2000" dirty="0">
              <a:cs typeface="Open Sans"/>
            </a:endParaRPr>
          </a:p>
          <a:p>
            <a:pPr>
              <a:spcBef>
                <a:spcPts val="60"/>
              </a:spcBef>
            </a:pPr>
            <a:endParaRPr sz="2900" dirty="0">
              <a:latin typeface="Open Sans"/>
              <a:cs typeface="Open Sans"/>
            </a:endParaRPr>
          </a:p>
        </p:txBody>
      </p:sp>
      <p:pic>
        <p:nvPicPr>
          <p:cNvPr id="2" name="object 4">
            <a:extLst>
              <a:ext uri="{FF2B5EF4-FFF2-40B4-BE49-F238E27FC236}">
                <a16:creationId xmlns:a16="http://schemas.microsoft.com/office/drawing/2014/main" id="{F14A5A95-7B78-8FA5-29F9-64042D564075}"/>
              </a:ext>
            </a:extLst>
          </p:cNvPr>
          <p:cNvPicPr/>
          <p:nvPr/>
        </p:nvPicPr>
        <p:blipFill>
          <a:blip r:embed="rId3" cstate="print"/>
          <a:stretch>
            <a:fillRect/>
          </a:stretch>
        </p:blipFill>
        <p:spPr>
          <a:xfrm>
            <a:off x="9564624" y="1624263"/>
            <a:ext cx="1734312" cy="1957138"/>
          </a:xfrm>
          <a:prstGeom prst="rect">
            <a:avLst/>
          </a:prstGeom>
        </p:spPr>
      </p:pic>
    </p:spTree>
    <p:extLst>
      <p:ext uri="{BB962C8B-B14F-4D97-AF65-F5344CB8AC3E}">
        <p14:creationId xmlns:p14="http://schemas.microsoft.com/office/powerpoint/2010/main" val="3083906279"/>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433" y="1632116"/>
            <a:ext cx="6200274" cy="4830763"/>
          </a:xfrm>
        </p:spPr>
        <p:txBody>
          <a:bodyPr>
            <a:normAutofit fontScale="85000" lnSpcReduction="20000"/>
          </a:bodyPr>
          <a:lstStyle/>
          <a:p>
            <a:pPr>
              <a:spcBef>
                <a:spcPts val="1800"/>
              </a:spcBef>
            </a:pPr>
            <a:r>
              <a:rPr lang="en-US" dirty="0"/>
              <a:t>Do you understand your actual costs?</a:t>
            </a:r>
          </a:p>
          <a:p>
            <a:pPr lvl="1">
              <a:spcBef>
                <a:spcPts val="1800"/>
              </a:spcBef>
            </a:pPr>
            <a:r>
              <a:rPr lang="en-US" dirty="0"/>
              <a:t>Cost of Attendance </a:t>
            </a:r>
          </a:p>
          <a:p>
            <a:pPr lvl="1">
              <a:spcBef>
                <a:spcPts val="1800"/>
              </a:spcBef>
            </a:pPr>
            <a:r>
              <a:rPr lang="en-US" dirty="0"/>
              <a:t>Out of pocket costs</a:t>
            </a:r>
          </a:p>
          <a:p>
            <a:pPr lvl="1">
              <a:spcBef>
                <a:spcPts val="1800"/>
              </a:spcBef>
            </a:pPr>
            <a:r>
              <a:rPr lang="en-US" dirty="0"/>
              <a:t>Do you have other children’s education costs to consider?</a:t>
            </a:r>
          </a:p>
          <a:p>
            <a:pPr lvl="1">
              <a:spcBef>
                <a:spcPts val="1800"/>
              </a:spcBef>
            </a:pPr>
            <a:r>
              <a:rPr lang="en-US" dirty="0"/>
              <a:t>If necessary, are you willing to commit to loans for your student’s education?</a:t>
            </a:r>
          </a:p>
          <a:p>
            <a:pPr>
              <a:spcBef>
                <a:spcPts val="1800"/>
              </a:spcBef>
            </a:pPr>
            <a:r>
              <a:rPr lang="en-US" dirty="0"/>
              <a:t>Have you made an affordable choice of school?</a:t>
            </a:r>
          </a:p>
          <a:p>
            <a:pPr>
              <a:spcBef>
                <a:spcPts val="1800"/>
              </a:spcBef>
            </a:pPr>
            <a:r>
              <a:rPr lang="en-US" dirty="0"/>
              <a:t>Students and parents should talk about what they can afford to pay. </a:t>
            </a:r>
          </a:p>
          <a:p>
            <a:pPr marL="0" indent="0">
              <a:spcBef>
                <a:spcPts val="1800"/>
              </a:spcBef>
              <a:buNone/>
            </a:pPr>
            <a:endParaRPr lang="en-US" dirty="0"/>
          </a:p>
          <a:p>
            <a:endParaRPr lang="en-US" dirty="0"/>
          </a:p>
        </p:txBody>
      </p:sp>
      <p:sp>
        <p:nvSpPr>
          <p:cNvPr id="2" name="Title 1"/>
          <p:cNvSpPr>
            <a:spLocks noGrp="1"/>
          </p:cNvSpPr>
          <p:nvPr>
            <p:ph type="title"/>
          </p:nvPr>
        </p:nvSpPr>
        <p:spPr/>
        <p:txBody>
          <a:bodyPr>
            <a:normAutofit/>
          </a:bodyPr>
          <a:lstStyle/>
          <a:p>
            <a:r>
              <a:rPr lang="en-US" dirty="0"/>
              <a:t>Compare &amp; Understand Financial Aid Offers</a:t>
            </a:r>
          </a:p>
        </p:txBody>
      </p:sp>
      <p:sp>
        <p:nvSpPr>
          <p:cNvPr id="4" name="Slide Number Placeholder 3">
            <a:extLst>
              <a:ext uri="{FF2B5EF4-FFF2-40B4-BE49-F238E27FC236}">
                <a16:creationId xmlns:a16="http://schemas.microsoft.com/office/drawing/2014/main" id="{C0D58B92-E236-A14D-BF07-735FE4E9AAE9}"/>
              </a:ext>
            </a:extLst>
          </p:cNvPr>
          <p:cNvSpPr>
            <a:spLocks noGrp="1"/>
          </p:cNvSpPr>
          <p:nvPr>
            <p:ph type="sldNum" sz="quarter" idx="12"/>
          </p:nvPr>
        </p:nvSpPr>
        <p:spPr/>
        <p:txBody>
          <a:bodyPr/>
          <a:lstStyle/>
          <a:p>
            <a:fld id="{3ECAA9F2-51A7-FA4F-B019-4D81CA3B727C}" type="slidenum">
              <a:rPr lang="en-US" smtClean="0"/>
              <a:pPr/>
              <a:t>44</a:t>
            </a:fld>
            <a:endParaRPr lang="en-US" dirty="0"/>
          </a:p>
        </p:txBody>
      </p:sp>
      <p:graphicFrame>
        <p:nvGraphicFramePr>
          <p:cNvPr id="5" name="Content Placeholder 5">
            <a:extLst>
              <a:ext uri="{FF2B5EF4-FFF2-40B4-BE49-F238E27FC236}">
                <a16:creationId xmlns:a16="http://schemas.microsoft.com/office/drawing/2014/main" id="{2797DB97-36EF-6558-DCAE-50F06DE68645}"/>
              </a:ext>
            </a:extLst>
          </p:cNvPr>
          <p:cNvGraphicFramePr>
            <a:graphicFrameLocks/>
          </p:cNvGraphicFramePr>
          <p:nvPr>
            <p:extLst>
              <p:ext uri="{D42A27DB-BD31-4B8C-83A1-F6EECF244321}">
                <p14:modId xmlns:p14="http://schemas.microsoft.com/office/powerpoint/2010/main" val="721538494"/>
              </p:ext>
            </p:extLst>
          </p:nvPr>
        </p:nvGraphicFramePr>
        <p:xfrm>
          <a:off x="6809875" y="1646237"/>
          <a:ext cx="5462337" cy="4682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647811"/>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t>Resources</a:t>
            </a:r>
          </a:p>
        </p:txBody>
      </p:sp>
      <p:sp>
        <p:nvSpPr>
          <p:cNvPr id="3" name="Content Placeholder 2"/>
          <p:cNvSpPr>
            <a:spLocks noGrp="1"/>
          </p:cNvSpPr>
          <p:nvPr>
            <p:ph idx="1"/>
          </p:nvPr>
        </p:nvSpPr>
        <p:spPr>
          <a:xfrm>
            <a:off x="609600" y="1646237"/>
            <a:ext cx="7162800" cy="4830763"/>
          </a:xfrm>
        </p:spPr>
        <p:txBody>
          <a:bodyPr>
            <a:normAutofit fontScale="92500" lnSpcReduction="20000"/>
          </a:bodyPr>
          <a:lstStyle/>
          <a:p>
            <a:pPr>
              <a:defRPr/>
            </a:pPr>
            <a:r>
              <a:rPr lang="en-US" sz="2400" b="1" dirty="0"/>
              <a:t>Federal Student Aid Information Center</a:t>
            </a:r>
            <a:endParaRPr lang="en-US" sz="2400" dirty="0"/>
          </a:p>
          <a:p>
            <a:pPr lvl="1">
              <a:defRPr/>
            </a:pPr>
            <a:r>
              <a:rPr lang="en-US" dirty="0">
                <a:solidFill>
                  <a:schemeClr val="tx1"/>
                </a:solidFill>
              </a:rPr>
              <a:t>Email, call or chat with customer service agents</a:t>
            </a:r>
          </a:p>
          <a:p>
            <a:pPr lvl="1">
              <a:defRPr/>
            </a:pPr>
            <a:r>
              <a:rPr lang="en-US" dirty="0"/>
              <a:t>Phone: 800-433-3242 (800-4-FED AID)</a:t>
            </a:r>
          </a:p>
          <a:p>
            <a:pPr lvl="1">
              <a:defRPr/>
            </a:pPr>
            <a:r>
              <a:rPr lang="en-US" dirty="0">
                <a:solidFill>
                  <a:schemeClr val="tx1"/>
                </a:solidFill>
              </a:rPr>
              <a:t>Websites: </a:t>
            </a:r>
            <a:r>
              <a:rPr lang="en-US" dirty="0"/>
              <a:t>Studentaid</a:t>
            </a:r>
            <a:r>
              <a:rPr lang="en-US" dirty="0">
                <a:solidFill>
                  <a:schemeClr val="tx1"/>
                </a:solidFill>
              </a:rPr>
              <a:t>.gov &amp; collegecost.ed.gov</a:t>
            </a:r>
          </a:p>
          <a:p>
            <a:pPr marL="457200" lvl="1" indent="0">
              <a:buNone/>
              <a:defRPr/>
            </a:pPr>
            <a:endParaRPr lang="en-US" altLang="en-US" sz="1000" dirty="0"/>
          </a:p>
          <a:p>
            <a:pPr>
              <a:defRPr/>
            </a:pPr>
            <a:r>
              <a:rPr lang="en-US" altLang="en-US" sz="2400" b="1" dirty="0"/>
              <a:t>PHEAA</a:t>
            </a:r>
          </a:p>
          <a:p>
            <a:pPr lvl="1">
              <a:defRPr/>
            </a:pPr>
            <a:r>
              <a:rPr lang="en-US" altLang="en-US" dirty="0">
                <a:solidFill>
                  <a:schemeClr val="tx1"/>
                </a:solidFill>
              </a:rPr>
              <a:t>Email: granthelp@pheaa.org</a:t>
            </a:r>
          </a:p>
          <a:p>
            <a:pPr lvl="1">
              <a:defRPr/>
            </a:pPr>
            <a:r>
              <a:rPr lang="en-US" altLang="en-US" dirty="0">
                <a:solidFill>
                  <a:schemeClr val="tx1"/>
                </a:solidFill>
              </a:rPr>
              <a:t>Phone: 800-692.7392 </a:t>
            </a:r>
          </a:p>
          <a:p>
            <a:pPr lvl="1">
              <a:defRPr/>
            </a:pPr>
            <a:r>
              <a:rPr lang="en-US" altLang="en-US" dirty="0">
                <a:solidFill>
                  <a:schemeClr val="tx1"/>
                </a:solidFill>
              </a:rPr>
              <a:t>Website: PHEAA.org</a:t>
            </a:r>
          </a:p>
          <a:p>
            <a:pPr lvl="2">
              <a:defRPr/>
            </a:pPr>
            <a:r>
              <a:rPr lang="en-US" altLang="en-US" dirty="0"/>
              <a:t>MySmartBorrowing.org</a:t>
            </a:r>
          </a:p>
          <a:p>
            <a:pPr lvl="2">
              <a:defRPr/>
            </a:pPr>
            <a:r>
              <a:rPr lang="en-US" altLang="en-US" dirty="0">
                <a:solidFill>
                  <a:schemeClr val="tx1"/>
                </a:solidFill>
              </a:rPr>
              <a:t>Educationplanner.org</a:t>
            </a:r>
          </a:p>
          <a:p>
            <a:pPr marL="457200" lvl="1" indent="0">
              <a:buNone/>
              <a:defRPr/>
            </a:pPr>
            <a:endParaRPr lang="en-US" altLang="en-US" sz="2000" dirty="0"/>
          </a:p>
          <a:p>
            <a:pPr>
              <a:defRPr/>
            </a:pPr>
            <a:r>
              <a:rPr lang="en-US" altLang="en-US" dirty="0"/>
              <a:t>Financial Aid Offices</a:t>
            </a:r>
            <a:endParaRPr lang="en-US" altLang="en-US" dirty="0">
              <a:solidFill>
                <a:schemeClr val="tx1"/>
              </a:solidFill>
            </a:endParaRPr>
          </a:p>
          <a:p>
            <a:pPr lvl="1">
              <a:defRPr/>
            </a:pPr>
            <a:endParaRPr lang="en-US" dirty="0">
              <a:solidFill>
                <a:schemeClr val="tx1"/>
              </a:solidFill>
            </a:endParaRPr>
          </a:p>
          <a:p>
            <a:pPr lvl="1">
              <a:defRPr/>
            </a:pPr>
            <a:endParaRPr lang="en-US" dirty="0">
              <a:solidFill>
                <a:schemeClr val="tx1"/>
              </a:solidFill>
            </a:endParaRPr>
          </a:p>
          <a:p>
            <a:pPr lvl="1">
              <a:defRPr/>
            </a:pPr>
            <a:endParaRPr lang="en-US" dirty="0">
              <a:solidFill>
                <a:schemeClr val="tx1"/>
              </a:solidFill>
            </a:endParaRPr>
          </a:p>
        </p:txBody>
      </p:sp>
      <p:pic>
        <p:nvPicPr>
          <p:cNvPr id="2" name="Picture 1">
            <a:extLst>
              <a:ext uri="{FF2B5EF4-FFF2-40B4-BE49-F238E27FC236}">
                <a16:creationId xmlns:a16="http://schemas.microsoft.com/office/drawing/2014/main" id="{F51884FB-2A92-EA3E-8280-C32EBEC416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9363" y="4259187"/>
            <a:ext cx="2806468" cy="2061955"/>
          </a:xfrm>
          <a:prstGeom prst="rect">
            <a:avLst/>
          </a:prstGeom>
          <a:ln>
            <a:solidFill>
              <a:srgbClr val="7030A0"/>
            </a:solidFill>
          </a:ln>
        </p:spPr>
      </p:pic>
      <p:pic>
        <p:nvPicPr>
          <p:cNvPr id="4" name="Picture 2">
            <a:extLst>
              <a:ext uri="{FF2B5EF4-FFF2-40B4-BE49-F238E27FC236}">
                <a16:creationId xmlns:a16="http://schemas.microsoft.com/office/drawing/2014/main" id="{39F326FB-3453-CAFF-D2B0-3A4E5594086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23176" y="1646237"/>
            <a:ext cx="3120714" cy="22928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60697845"/>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Resources</a:t>
            </a:r>
          </a:p>
        </p:txBody>
      </p:sp>
      <p:sp>
        <p:nvSpPr>
          <p:cNvPr id="4" name="Slide Number Placeholder 3">
            <a:extLst>
              <a:ext uri="{FF2B5EF4-FFF2-40B4-BE49-F238E27FC236}">
                <a16:creationId xmlns:a16="http://schemas.microsoft.com/office/drawing/2014/main" id="{361EB0A7-DB6E-474E-802A-6D9616DC640F}"/>
              </a:ext>
            </a:extLst>
          </p:cNvPr>
          <p:cNvSpPr>
            <a:spLocks noGrp="1"/>
          </p:cNvSpPr>
          <p:nvPr>
            <p:ph type="sldNum" sz="quarter" idx="12"/>
          </p:nvPr>
        </p:nvSpPr>
        <p:spPr/>
        <p:txBody>
          <a:bodyPr/>
          <a:lstStyle/>
          <a:p>
            <a:fld id="{3ECAA9F2-51A7-FA4F-B019-4D81CA3B727C}" type="slidenum">
              <a:rPr lang="en-US" smtClean="0"/>
              <a:pPr/>
              <a:t>46</a:t>
            </a:fld>
            <a:endParaRPr lang="en-US" dirty="0"/>
          </a:p>
        </p:txBody>
      </p:sp>
      <p:sp>
        <p:nvSpPr>
          <p:cNvPr id="12" name="Content Placeholder 2">
            <a:extLst>
              <a:ext uri="{FF2B5EF4-FFF2-40B4-BE49-F238E27FC236}">
                <a16:creationId xmlns:a16="http://schemas.microsoft.com/office/drawing/2014/main" id="{D612C187-80DF-E24C-E802-BFD65DC3767C}"/>
              </a:ext>
            </a:extLst>
          </p:cNvPr>
          <p:cNvSpPr txBox="1">
            <a:spLocks/>
          </p:cNvSpPr>
          <p:nvPr/>
        </p:nvSpPr>
        <p:spPr>
          <a:xfrm>
            <a:off x="4350885" y="2420040"/>
            <a:ext cx="7282315" cy="3465921"/>
          </a:xfrm>
          <a:prstGeom prst="rect">
            <a:avLst/>
          </a:prstGeom>
          <a:ln w="57150">
            <a:solidFill>
              <a:schemeClr val="accent4"/>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0" i="0" u="none" strike="noStrike" baseline="0" dirty="0">
                <a:solidFill>
                  <a:srgbClr val="211D1E"/>
                </a:solidFill>
                <a:latin typeface="GALBOV+OpenSans"/>
              </a:rPr>
              <a:t>Higher Education Access Corner provides candid conversations around higher education access and affordability. Tune in to hear a variety of engaging discussions with industry professionals, as well as how PHEAA helps create affordable access to higher education. </a:t>
            </a:r>
          </a:p>
          <a:p>
            <a:pPr marL="0" indent="0">
              <a:buNone/>
            </a:pPr>
            <a:endParaRPr lang="en-US" sz="1800" b="0" i="0" u="none" strike="noStrike" baseline="0" dirty="0">
              <a:solidFill>
                <a:srgbClr val="211D1E"/>
              </a:solidFill>
              <a:latin typeface="GALBOV+OpenSans"/>
            </a:endParaRPr>
          </a:p>
          <a:p>
            <a:pPr marL="0" indent="0">
              <a:buNone/>
            </a:pPr>
            <a:r>
              <a:rPr lang="en-US" sz="1800" b="0" i="0" u="none" strike="noStrike" baseline="0" dirty="0">
                <a:solidFill>
                  <a:srgbClr val="211D1E"/>
                </a:solidFill>
                <a:latin typeface="GALBOV+OpenSans"/>
              </a:rPr>
              <a:t>Subscribe and listen on your favorite podcast app or streamin</a:t>
            </a:r>
            <a:r>
              <a:rPr lang="en-US" sz="1800" dirty="0">
                <a:solidFill>
                  <a:srgbClr val="211D1E"/>
                </a:solidFill>
                <a:latin typeface="GALBOV+OpenSans"/>
              </a:rPr>
              <a:t>g platform.</a:t>
            </a:r>
          </a:p>
          <a:p>
            <a:pPr>
              <a:spcBef>
                <a:spcPts val="0"/>
              </a:spcBef>
              <a:defRPr/>
            </a:pPr>
            <a:r>
              <a:rPr kumimoji="0" lang="en-US" sz="1800" b="0" i="0" u="none" strike="noStrike" kern="1200" cap="none" spc="0" normalizeH="0" baseline="0" noProof="0" dirty="0">
                <a:ln>
                  <a:noFill/>
                </a:ln>
                <a:solidFill>
                  <a:srgbClr val="211D1E"/>
                </a:solidFill>
                <a:effectLst/>
                <a:uLnTx/>
                <a:uFillTx/>
                <a:latin typeface="GALBOV+OpenSans"/>
                <a:ea typeface="+mn-ea"/>
                <a:cs typeface="+mn-cs"/>
              </a:rPr>
              <a:t>Available on Spotify, Google Podcasts, iHeartRadio, Amazon Music and more</a:t>
            </a:r>
          </a:p>
          <a:p>
            <a:pPr>
              <a:spcBef>
                <a:spcPts val="0"/>
              </a:spcBef>
              <a:defRPr/>
            </a:pPr>
            <a:r>
              <a:rPr kumimoji="0" lang="en-US" sz="1800" b="0" i="0" u="none" strike="noStrike" kern="1200" cap="none" spc="0" normalizeH="0" baseline="0" noProof="0" dirty="0">
                <a:ln>
                  <a:noFill/>
                </a:ln>
                <a:solidFill>
                  <a:srgbClr val="211D1E"/>
                </a:solidFill>
                <a:effectLst/>
                <a:uLnTx/>
                <a:uFillTx/>
                <a:latin typeface="GALBOV+OpenSans"/>
                <a:ea typeface="+mn-ea"/>
                <a:cs typeface="+mn-cs"/>
              </a:rPr>
              <a:t>Available on PHEAA’s YouTube channel (PHEAA Financial Aid).</a:t>
            </a:r>
          </a:p>
          <a:p>
            <a:pPr marL="0" indent="0">
              <a:buNone/>
            </a:pPr>
            <a:endParaRPr lang="en-US" sz="2200" dirty="0"/>
          </a:p>
        </p:txBody>
      </p:sp>
      <p:sp>
        <p:nvSpPr>
          <p:cNvPr id="19" name="TextBox 18">
            <a:extLst>
              <a:ext uri="{FF2B5EF4-FFF2-40B4-BE49-F238E27FC236}">
                <a16:creationId xmlns:a16="http://schemas.microsoft.com/office/drawing/2014/main" id="{62B22A6D-3D0E-111E-36C2-0380145B5096}"/>
              </a:ext>
            </a:extLst>
          </p:cNvPr>
          <p:cNvSpPr txBox="1"/>
          <p:nvPr/>
        </p:nvSpPr>
        <p:spPr>
          <a:xfrm>
            <a:off x="36440" y="1409749"/>
            <a:ext cx="12155560" cy="461665"/>
          </a:xfrm>
          <a:prstGeom prst="rect">
            <a:avLst/>
          </a:prstGeom>
          <a:solidFill>
            <a:schemeClr val="accent4"/>
          </a:solidFill>
          <a:ln>
            <a:solidFill>
              <a:srgbClr val="7030A0"/>
            </a:solidFill>
          </a:ln>
        </p:spPr>
        <p:txBody>
          <a:bodyPr wrap="square">
            <a:spAutoFit/>
          </a:bodyPr>
          <a:lstStyle/>
          <a:p>
            <a:pPr algn="ctr"/>
            <a:r>
              <a:rPr lang="en-US" sz="2400" b="1" dirty="0">
                <a:solidFill>
                  <a:schemeClr val="bg1"/>
                </a:solidFill>
              </a:rPr>
              <a:t>Higher Education Access Corner</a:t>
            </a:r>
          </a:p>
        </p:txBody>
      </p:sp>
      <p:pic>
        <p:nvPicPr>
          <p:cNvPr id="6" name="Picture 5">
            <a:extLst>
              <a:ext uri="{FF2B5EF4-FFF2-40B4-BE49-F238E27FC236}">
                <a16:creationId xmlns:a16="http://schemas.microsoft.com/office/drawing/2014/main" id="{5104DC36-99A7-3B10-D3DE-13D976676CAE}"/>
              </a:ext>
            </a:extLst>
          </p:cNvPr>
          <p:cNvPicPr>
            <a:picLocks noChangeAspect="1"/>
          </p:cNvPicPr>
          <p:nvPr/>
        </p:nvPicPr>
        <p:blipFill>
          <a:blip r:embed="rId3"/>
          <a:stretch>
            <a:fillRect/>
          </a:stretch>
        </p:blipFill>
        <p:spPr>
          <a:xfrm>
            <a:off x="286432" y="2310057"/>
            <a:ext cx="3533064" cy="3571332"/>
          </a:xfrm>
          <a:prstGeom prst="rect">
            <a:avLst/>
          </a:prstGeom>
        </p:spPr>
      </p:pic>
    </p:spTree>
    <p:extLst>
      <p:ext uri="{BB962C8B-B14F-4D97-AF65-F5344CB8AC3E}">
        <p14:creationId xmlns:p14="http://schemas.microsoft.com/office/powerpoint/2010/main" val="2494213243"/>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9001-AF45-B2A2-F41D-CE9D1E3CEF3D}"/>
              </a:ext>
            </a:extLst>
          </p:cNvPr>
          <p:cNvSpPr>
            <a:spLocks noGrp="1"/>
          </p:cNvSpPr>
          <p:nvPr>
            <p:ph type="title"/>
          </p:nvPr>
        </p:nvSpPr>
        <p:spPr/>
        <p:txBody>
          <a:bodyPr/>
          <a:lstStyle/>
          <a:p>
            <a:r>
              <a:rPr lang="en-US" dirty="0"/>
              <a:t>PHEAA Publications</a:t>
            </a:r>
          </a:p>
        </p:txBody>
      </p:sp>
      <p:sp>
        <p:nvSpPr>
          <p:cNvPr id="3" name="Slide Number Placeholder 2">
            <a:extLst>
              <a:ext uri="{FF2B5EF4-FFF2-40B4-BE49-F238E27FC236}">
                <a16:creationId xmlns:a16="http://schemas.microsoft.com/office/drawing/2014/main" id="{0694143C-5EB3-3E9B-0667-1EA61E72AC95}"/>
              </a:ext>
            </a:extLst>
          </p:cNvPr>
          <p:cNvSpPr>
            <a:spLocks noGrp="1"/>
          </p:cNvSpPr>
          <p:nvPr>
            <p:ph type="sldNum" sz="quarter" idx="12"/>
          </p:nvPr>
        </p:nvSpPr>
        <p:spPr/>
        <p:txBody>
          <a:bodyPr/>
          <a:lstStyle/>
          <a:p>
            <a:fld id="{3ECAA9F2-51A7-FA4F-B019-4D81CA3B727C}" type="slidenum">
              <a:rPr lang="en-US" smtClean="0"/>
              <a:pPr/>
              <a:t>47</a:t>
            </a:fld>
            <a:endParaRPr lang="en-US" dirty="0"/>
          </a:p>
        </p:txBody>
      </p:sp>
      <p:pic>
        <p:nvPicPr>
          <p:cNvPr id="6" name="Picture 5">
            <a:extLst>
              <a:ext uri="{FF2B5EF4-FFF2-40B4-BE49-F238E27FC236}">
                <a16:creationId xmlns:a16="http://schemas.microsoft.com/office/drawing/2014/main" id="{9019FAF1-231F-360A-8E3F-063DA2A65F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76395"/>
            <a:ext cx="12192000" cy="5481605"/>
          </a:xfrm>
          <a:prstGeom prst="rect">
            <a:avLst/>
          </a:prstGeom>
        </p:spPr>
      </p:pic>
    </p:spTree>
    <p:extLst>
      <p:ext uri="{BB962C8B-B14F-4D97-AF65-F5344CB8AC3E}">
        <p14:creationId xmlns:p14="http://schemas.microsoft.com/office/powerpoint/2010/main" val="3956433093"/>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D78A2D1-1BBB-2549-973E-E19ED4BACC5C}"/>
              </a:ext>
            </a:extLst>
          </p:cNvPr>
          <p:cNvSpPr txBox="1">
            <a:spLocks/>
          </p:cNvSpPr>
          <p:nvPr/>
        </p:nvSpPr>
        <p:spPr>
          <a:xfrm>
            <a:off x="1828800" y="2555876"/>
            <a:ext cx="8534400" cy="1558925"/>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7200" b="1" dirty="0">
                <a:solidFill>
                  <a:srgbClr val="FFFFFF"/>
                </a:solidFill>
                <a:latin typeface="+mj-lt"/>
                <a:cs typeface="Open Sans"/>
              </a:rPr>
              <a:t>QUESTIONS?</a:t>
            </a:r>
          </a:p>
        </p:txBody>
      </p:sp>
    </p:spTree>
    <p:extLst>
      <p:ext uri="{BB962C8B-B14F-4D97-AF65-F5344CB8AC3E}">
        <p14:creationId xmlns:p14="http://schemas.microsoft.com/office/powerpoint/2010/main" val="2020156927"/>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57400" y="2819402"/>
            <a:ext cx="7162800" cy="2633285"/>
          </a:xfrm>
          <a:prstGeom prst="rect">
            <a:avLst/>
          </a:prstGeom>
        </p:spPr>
        <p:txBody>
          <a:bodyPr wrap="square">
            <a:spAutoFit/>
          </a:bodyPr>
          <a:lstStyle/>
          <a:p>
            <a:pPr>
              <a:lnSpc>
                <a:spcPct val="90000"/>
              </a:lnSpc>
              <a:spcAft>
                <a:spcPts val="650"/>
              </a:spcAft>
            </a:pPr>
            <a:r>
              <a:rPr lang="en-US" sz="3200" b="1" dirty="0">
                <a:solidFill>
                  <a:srgbClr val="00C4D7"/>
                </a:solidFill>
              </a:rPr>
              <a:t>Ronald Felder</a:t>
            </a:r>
          </a:p>
          <a:p>
            <a:pPr>
              <a:lnSpc>
                <a:spcPct val="90000"/>
              </a:lnSpc>
              <a:spcBef>
                <a:spcPts val="300"/>
              </a:spcBef>
              <a:spcAft>
                <a:spcPts val="300"/>
              </a:spcAft>
            </a:pPr>
            <a:r>
              <a:rPr lang="en-US" sz="2400" dirty="0">
                <a:solidFill>
                  <a:prstClr val="black"/>
                </a:solidFill>
              </a:rPr>
              <a:t>Higher Education Access Partner</a:t>
            </a:r>
          </a:p>
          <a:p>
            <a:pPr>
              <a:lnSpc>
                <a:spcPct val="90000"/>
              </a:lnSpc>
              <a:spcBef>
                <a:spcPts val="300"/>
              </a:spcBef>
              <a:spcAft>
                <a:spcPts val="300"/>
              </a:spcAft>
            </a:pPr>
            <a:r>
              <a:rPr lang="en-US" sz="2400" dirty="0">
                <a:solidFill>
                  <a:prstClr val="black"/>
                </a:solidFill>
              </a:rPr>
              <a:t>Philadelphia Region</a:t>
            </a:r>
          </a:p>
          <a:p>
            <a:pPr>
              <a:lnSpc>
                <a:spcPct val="90000"/>
              </a:lnSpc>
              <a:spcBef>
                <a:spcPts val="300"/>
              </a:spcBef>
              <a:spcAft>
                <a:spcPts val="300"/>
              </a:spcAft>
            </a:pPr>
            <a:r>
              <a:rPr lang="en-US" sz="2400" dirty="0">
                <a:solidFill>
                  <a:prstClr val="black"/>
                </a:solidFill>
              </a:rPr>
              <a:t>PA Higher Education Assistance Agency (PHEAA)</a:t>
            </a:r>
          </a:p>
          <a:p>
            <a:pPr>
              <a:lnSpc>
                <a:spcPct val="90000"/>
              </a:lnSpc>
              <a:spcBef>
                <a:spcPts val="300"/>
              </a:spcBef>
              <a:spcAft>
                <a:spcPts val="300"/>
              </a:spcAft>
            </a:pPr>
            <a:r>
              <a:rPr lang="en-US" sz="2400" dirty="0">
                <a:solidFill>
                  <a:prstClr val="black"/>
                </a:solidFill>
              </a:rPr>
              <a:t>267-294-8204</a:t>
            </a:r>
          </a:p>
          <a:p>
            <a:pPr>
              <a:lnSpc>
                <a:spcPct val="90000"/>
              </a:lnSpc>
              <a:spcBef>
                <a:spcPts val="300"/>
              </a:spcBef>
              <a:spcAft>
                <a:spcPts val="300"/>
              </a:spcAft>
            </a:pPr>
            <a:r>
              <a:rPr lang="en-US" sz="2400" dirty="0">
                <a:solidFill>
                  <a:prstClr val="black"/>
                </a:solidFill>
              </a:rPr>
              <a:t>Ronald.Felder@pheaa.org</a:t>
            </a:r>
          </a:p>
        </p:txBody>
      </p:sp>
      <p:sp>
        <p:nvSpPr>
          <p:cNvPr id="9" name="Title 1"/>
          <p:cNvSpPr>
            <a:spLocks noGrp="1"/>
          </p:cNvSpPr>
          <p:nvPr>
            <p:ph type="title"/>
          </p:nvPr>
        </p:nvSpPr>
        <p:spPr>
          <a:prstGeom prst="rect">
            <a:avLst/>
          </a:prstGeom>
        </p:spPr>
        <p:txBody>
          <a:bodyPr/>
          <a:lstStyle/>
          <a:p>
            <a:r>
              <a:rPr lang="en-US"/>
              <a:t>Your Presenter</a:t>
            </a:r>
            <a:endParaRPr lang="en-US" dirty="0"/>
          </a:p>
        </p:txBody>
      </p:sp>
      <p:sp>
        <p:nvSpPr>
          <p:cNvPr id="2" name="Slide Number Placeholder 1">
            <a:extLst>
              <a:ext uri="{FF2B5EF4-FFF2-40B4-BE49-F238E27FC236}">
                <a16:creationId xmlns:a16="http://schemas.microsoft.com/office/drawing/2014/main" id="{09843BB7-28CD-A649-B919-7528CADDAC20}"/>
              </a:ext>
            </a:extLst>
          </p:cNvPr>
          <p:cNvSpPr>
            <a:spLocks noGrp="1"/>
          </p:cNvSpPr>
          <p:nvPr>
            <p:ph type="sldNum" sz="quarter" idx="12"/>
          </p:nvPr>
        </p:nvSpPr>
        <p:spPr/>
        <p:txBody>
          <a:bodyPr/>
          <a:lstStyle/>
          <a:p>
            <a:fld id="{3ECAA9F2-51A7-FA4F-B019-4D81CA3B727C}" type="slidenum">
              <a:rPr lang="en-US" smtClean="0"/>
              <a:pPr/>
              <a:t>49</a:t>
            </a:fld>
            <a:endParaRPr lang="en-US" dirty="0"/>
          </a:p>
        </p:txBody>
      </p:sp>
      <p:pic>
        <p:nvPicPr>
          <p:cNvPr id="10" name="Picture 2">
            <a:extLst>
              <a:ext uri="{FF2B5EF4-FFF2-40B4-BE49-F238E27FC236}">
                <a16:creationId xmlns:a16="http://schemas.microsoft.com/office/drawing/2014/main" id="{617ADB1D-16CE-E84B-B68E-020B5D489BE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t="3818" b="3818"/>
          <a:stretch>
            <a:fillRect/>
          </a:stretch>
        </p:blipFill>
        <p:spPr bwMode="auto">
          <a:xfrm>
            <a:off x="6546676" y="762000"/>
            <a:ext cx="3664124"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5C58C557-452E-3243-8CEF-B121BB33D61F}"/>
              </a:ext>
            </a:extLst>
          </p:cNvPr>
          <p:cNvPicPr>
            <a:picLocks noChangeAspect="1"/>
          </p:cNvPicPr>
          <p:nvPr/>
        </p:nvPicPr>
        <p:blipFill>
          <a:blip r:embed="rId4"/>
          <a:stretch>
            <a:fillRect/>
          </a:stretch>
        </p:blipFill>
        <p:spPr>
          <a:xfrm>
            <a:off x="9448803" y="1371602"/>
            <a:ext cx="248055" cy="237931"/>
          </a:xfrm>
          <a:prstGeom prst="rect">
            <a:avLst/>
          </a:prstGeom>
        </p:spPr>
      </p:pic>
    </p:spTree>
    <p:extLst>
      <p:ext uri="{BB962C8B-B14F-4D97-AF65-F5344CB8AC3E}">
        <p14:creationId xmlns:p14="http://schemas.microsoft.com/office/powerpoint/2010/main" val="422927174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prstGeom prst="rect">
            <a:avLst/>
          </a:prstGeom>
        </p:spPr>
        <p:txBody>
          <a:bodyPr/>
          <a:lstStyle/>
          <a:p>
            <a:r>
              <a:rPr lang="en-US" dirty="0"/>
              <a:t>Topics</a:t>
            </a:r>
          </a:p>
        </p:txBody>
      </p:sp>
      <p:sp>
        <p:nvSpPr>
          <p:cNvPr id="2" name="Slide Number Placeholder 1">
            <a:extLst>
              <a:ext uri="{FF2B5EF4-FFF2-40B4-BE49-F238E27FC236}">
                <a16:creationId xmlns:a16="http://schemas.microsoft.com/office/drawing/2014/main" id="{9A0FDEA4-F90D-934D-85FD-01DD0F90036A}"/>
              </a:ext>
            </a:extLst>
          </p:cNvPr>
          <p:cNvSpPr>
            <a:spLocks noGrp="1"/>
          </p:cNvSpPr>
          <p:nvPr>
            <p:ph type="sldNum" sz="quarter" idx="12"/>
          </p:nvPr>
        </p:nvSpPr>
        <p:spPr/>
        <p:txBody>
          <a:bodyPr/>
          <a:lstStyle/>
          <a:p>
            <a:fld id="{3ECAA9F2-51A7-FA4F-B019-4D81CA3B727C}" type="slidenum">
              <a:rPr lang="en-US" smtClean="0"/>
              <a:pPr/>
              <a:t>5</a:t>
            </a:fld>
            <a:endParaRPr lang="en-US" dirty="0"/>
          </a:p>
        </p:txBody>
      </p:sp>
      <p:sp>
        <p:nvSpPr>
          <p:cNvPr id="4" name="Content Placeholder 2"/>
          <p:cNvSpPr>
            <a:spLocks noGrp="1"/>
          </p:cNvSpPr>
          <p:nvPr>
            <p:ph idx="1"/>
          </p:nvPr>
        </p:nvSpPr>
        <p:spPr>
          <a:prstGeom prst="rect">
            <a:avLst/>
          </a:prstGeom>
        </p:spPr>
        <p:txBody>
          <a:bodyPr>
            <a:normAutofit lnSpcReduction="10000"/>
          </a:bodyPr>
          <a:lstStyle/>
          <a:p>
            <a:pPr>
              <a:buClr>
                <a:srgbClr val="00C4D7"/>
              </a:buClr>
            </a:pPr>
            <a:r>
              <a:rPr lang="en-US" dirty="0">
                <a:solidFill>
                  <a:srgbClr val="000000"/>
                </a:solidFill>
              </a:rPr>
              <a:t>Necessary Things to Consider</a:t>
            </a:r>
          </a:p>
          <a:p>
            <a:pPr>
              <a:buClr>
                <a:srgbClr val="00C4D7"/>
              </a:buClr>
            </a:pPr>
            <a:r>
              <a:rPr lang="en-US" dirty="0">
                <a:solidFill>
                  <a:srgbClr val="000000"/>
                </a:solidFill>
              </a:rPr>
              <a:t>Financial Aid Made Simple – 5 Steps</a:t>
            </a:r>
          </a:p>
          <a:p>
            <a:pPr>
              <a:buClr>
                <a:srgbClr val="00C4D7"/>
              </a:buClr>
            </a:pPr>
            <a:r>
              <a:rPr lang="en-US" dirty="0">
                <a:solidFill>
                  <a:srgbClr val="000000"/>
                </a:solidFill>
              </a:rPr>
              <a:t>Scholarships</a:t>
            </a:r>
          </a:p>
          <a:p>
            <a:pPr fontAlgn="ctr">
              <a:buClr>
                <a:srgbClr val="00C4D7"/>
              </a:buClr>
            </a:pPr>
            <a:r>
              <a:rPr lang="en-US" dirty="0">
                <a:solidFill>
                  <a:srgbClr val="000000"/>
                </a:solidFill>
              </a:rPr>
              <a:t>The Free Application for Federal Student Aid (FAFSA</a:t>
            </a:r>
            <a:r>
              <a:rPr lang="en-US" sz="2200" baseline="30000" dirty="0">
                <a:solidFill>
                  <a:srgbClr val="000000"/>
                </a:solidFill>
              </a:rPr>
              <a:t>®</a:t>
            </a:r>
            <a:r>
              <a:rPr lang="en-US" dirty="0">
                <a:solidFill>
                  <a:srgbClr val="000000"/>
                </a:solidFill>
              </a:rPr>
              <a:t>)</a:t>
            </a:r>
          </a:p>
          <a:p>
            <a:pPr>
              <a:buClr>
                <a:srgbClr val="00C4D7"/>
              </a:buClr>
            </a:pPr>
            <a:r>
              <a:rPr lang="en-US" dirty="0">
                <a:solidFill>
                  <a:srgbClr val="000000"/>
                </a:solidFill>
              </a:rPr>
              <a:t>Federal and Pennsylvania State Aid</a:t>
            </a:r>
          </a:p>
          <a:p>
            <a:pPr>
              <a:buClr>
                <a:srgbClr val="00C4D7"/>
              </a:buClr>
            </a:pPr>
            <a:r>
              <a:rPr lang="en-US" dirty="0">
                <a:solidFill>
                  <a:srgbClr val="000000"/>
                </a:solidFill>
              </a:rPr>
              <a:t>Student and Parent Loans</a:t>
            </a:r>
          </a:p>
          <a:p>
            <a:pPr>
              <a:buClr>
                <a:srgbClr val="00C4D7"/>
              </a:buClr>
            </a:pPr>
            <a:r>
              <a:rPr lang="en-US" dirty="0">
                <a:solidFill>
                  <a:srgbClr val="000000"/>
                </a:solidFill>
              </a:rPr>
              <a:t>Financial Aid Notifications</a:t>
            </a:r>
          </a:p>
          <a:p>
            <a:pPr>
              <a:buClr>
                <a:srgbClr val="00C4D7"/>
              </a:buClr>
            </a:pPr>
            <a:r>
              <a:rPr lang="en-US" dirty="0">
                <a:solidFill>
                  <a:srgbClr val="000000"/>
                </a:solidFill>
              </a:rPr>
              <a:t>Tips and Strategies </a:t>
            </a:r>
          </a:p>
          <a:p>
            <a:pPr>
              <a:buClr>
                <a:srgbClr val="00C4D7"/>
              </a:buClr>
            </a:pPr>
            <a:r>
              <a:rPr lang="en-US" dirty="0">
                <a:solidFill>
                  <a:srgbClr val="000000"/>
                </a:solidFill>
              </a:rPr>
              <a:t>Web Resources</a:t>
            </a:r>
          </a:p>
          <a:p>
            <a:pPr>
              <a:buClr>
                <a:srgbClr val="00C4D7"/>
              </a:buClr>
            </a:pPr>
            <a:endParaRPr lang="en-US" dirty="0"/>
          </a:p>
        </p:txBody>
      </p:sp>
      <p:sp>
        <p:nvSpPr>
          <p:cNvPr id="7" name="Oval 6">
            <a:extLst>
              <a:ext uri="{FF2B5EF4-FFF2-40B4-BE49-F238E27FC236}">
                <a16:creationId xmlns:a16="http://schemas.microsoft.com/office/drawing/2014/main" id="{8D5C63BD-65F5-D64F-ABC1-A09C7CFBE5D1}"/>
              </a:ext>
            </a:extLst>
          </p:cNvPr>
          <p:cNvSpPr/>
          <p:nvPr/>
        </p:nvSpPr>
        <p:spPr>
          <a:xfrm>
            <a:off x="8534400" y="533400"/>
            <a:ext cx="1676400" cy="1676400"/>
          </a:xfrm>
          <a:prstGeom prst="ellipse">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pic>
        <p:nvPicPr>
          <p:cNvPr id="9" name="Picture 8" descr="Orion_message-bubble.png">
            <a:extLst>
              <a:ext uri="{FF2B5EF4-FFF2-40B4-BE49-F238E27FC236}">
                <a16:creationId xmlns:a16="http://schemas.microsoft.com/office/drawing/2014/main" id="{C384FB57-6A24-674C-B1F3-59DC6EB145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784392" y="914400"/>
            <a:ext cx="1206896" cy="1011936"/>
          </a:xfrm>
          <a:prstGeom prst="rect">
            <a:avLst/>
          </a:prstGeom>
        </p:spPr>
      </p:pic>
    </p:spTree>
    <p:extLst>
      <p:ext uri="{BB962C8B-B14F-4D97-AF65-F5344CB8AC3E}">
        <p14:creationId xmlns:p14="http://schemas.microsoft.com/office/powerpoint/2010/main" val="2848826402"/>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prstGeom prst="rect">
            <a:avLst/>
          </a:prstGeom>
        </p:spPr>
        <p:txBody>
          <a:bodyPr/>
          <a:lstStyle/>
          <a:p>
            <a:r>
              <a:rPr lang="en-US"/>
              <a:t>Basic Principles, Federal Aid</a:t>
            </a:r>
            <a:endParaRPr lang="en-US" dirty="0"/>
          </a:p>
        </p:txBody>
      </p:sp>
      <p:sp>
        <p:nvSpPr>
          <p:cNvPr id="2" name="Slide Number Placeholder 1">
            <a:extLst>
              <a:ext uri="{FF2B5EF4-FFF2-40B4-BE49-F238E27FC236}">
                <a16:creationId xmlns:a16="http://schemas.microsoft.com/office/drawing/2014/main" id="{969EC2FE-5888-3841-82A0-8BEB3786450E}"/>
              </a:ext>
            </a:extLst>
          </p:cNvPr>
          <p:cNvSpPr>
            <a:spLocks noGrp="1"/>
          </p:cNvSpPr>
          <p:nvPr>
            <p:ph type="sldNum" sz="quarter" idx="12"/>
          </p:nvPr>
        </p:nvSpPr>
        <p:spPr/>
        <p:txBody>
          <a:bodyPr/>
          <a:lstStyle/>
          <a:p>
            <a:fld id="{3ECAA9F2-51A7-FA4F-B019-4D81CA3B727C}" type="slidenum">
              <a:rPr lang="en-US" smtClean="0"/>
              <a:pPr/>
              <a:t>6</a:t>
            </a:fld>
            <a:endParaRPr lang="en-US" dirty="0"/>
          </a:p>
        </p:txBody>
      </p:sp>
      <p:sp>
        <p:nvSpPr>
          <p:cNvPr id="7" name="Content Placeholder 6"/>
          <p:cNvSpPr>
            <a:spLocks noGrp="1"/>
          </p:cNvSpPr>
          <p:nvPr>
            <p:ph idx="1"/>
          </p:nvPr>
        </p:nvSpPr>
        <p:spPr>
          <a:prstGeom prst="rect">
            <a:avLst/>
          </a:prstGeom>
        </p:spPr>
        <p:txBody>
          <a:bodyPr/>
          <a:lstStyle/>
          <a:p>
            <a:pPr>
              <a:buClr>
                <a:srgbClr val="00C4D7"/>
              </a:buClr>
            </a:pPr>
            <a:r>
              <a:rPr lang="en-US" dirty="0"/>
              <a:t>Paying is the joint responsibility of the student and parent(s), to the extent possible.</a:t>
            </a:r>
          </a:p>
          <a:p>
            <a:pPr>
              <a:buClr>
                <a:srgbClr val="00C4D7"/>
              </a:buClr>
            </a:pPr>
            <a:r>
              <a:rPr lang="en-US" dirty="0"/>
              <a:t>Need-based financial aid is subject to a federal formula to determine financial aid.</a:t>
            </a:r>
          </a:p>
          <a:p>
            <a:pPr>
              <a:buClr>
                <a:srgbClr val="00C4D7"/>
              </a:buClr>
            </a:pPr>
            <a:r>
              <a:rPr lang="en-US" dirty="0"/>
              <a:t>Not all families qualify for need-based aid. There is no guarantee that you will get any free money to pay for higher education.</a:t>
            </a:r>
          </a:p>
        </p:txBody>
      </p:sp>
    </p:spTree>
    <p:extLst>
      <p:ext uri="{BB962C8B-B14F-4D97-AF65-F5344CB8AC3E}">
        <p14:creationId xmlns:p14="http://schemas.microsoft.com/office/powerpoint/2010/main" val="618999097"/>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C853BC8-6C3E-3EE4-9F3B-F57DF4AE8848}"/>
              </a:ext>
            </a:extLst>
          </p:cNvPr>
          <p:cNvSpPr/>
          <p:nvPr/>
        </p:nvSpPr>
        <p:spPr>
          <a:xfrm>
            <a:off x="8534400" y="696232"/>
            <a:ext cx="1676400" cy="1676400"/>
          </a:xfrm>
          <a:prstGeom prst="ellipse">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4437E"/>
              </a:solidFill>
            </a:endParaRPr>
          </a:p>
        </p:txBody>
      </p:sp>
      <p:sp>
        <p:nvSpPr>
          <p:cNvPr id="3" name="Title 1"/>
          <p:cNvSpPr>
            <a:spLocks noGrp="1"/>
          </p:cNvSpPr>
          <p:nvPr>
            <p:ph type="title"/>
          </p:nvPr>
        </p:nvSpPr>
        <p:spPr>
          <a:prstGeom prst="rect">
            <a:avLst/>
          </a:prstGeom>
        </p:spPr>
        <p:txBody>
          <a:bodyPr/>
          <a:lstStyle/>
          <a:p>
            <a:r>
              <a:rPr lang="en-US"/>
              <a:t>What Is Financial Aid?</a:t>
            </a:r>
            <a:endParaRPr lang="en-US" dirty="0"/>
          </a:p>
        </p:txBody>
      </p:sp>
      <p:sp>
        <p:nvSpPr>
          <p:cNvPr id="2" name="Slide Number Placeholder 1">
            <a:extLst>
              <a:ext uri="{FF2B5EF4-FFF2-40B4-BE49-F238E27FC236}">
                <a16:creationId xmlns:a16="http://schemas.microsoft.com/office/drawing/2014/main" id="{DCAC99F2-84AF-AD47-B4CE-DEC2CD814F89}"/>
              </a:ext>
            </a:extLst>
          </p:cNvPr>
          <p:cNvSpPr>
            <a:spLocks noGrp="1"/>
          </p:cNvSpPr>
          <p:nvPr>
            <p:ph type="sldNum" sz="quarter" idx="12"/>
          </p:nvPr>
        </p:nvSpPr>
        <p:spPr/>
        <p:txBody>
          <a:bodyPr/>
          <a:lstStyle/>
          <a:p>
            <a:fld id="{3ECAA9F2-51A7-FA4F-B019-4D81CA3B727C}" type="slidenum">
              <a:rPr lang="en-US" smtClean="0"/>
              <a:pPr/>
              <a:t>7</a:t>
            </a:fld>
            <a:endParaRPr lang="en-US" dirty="0"/>
          </a:p>
        </p:txBody>
      </p:sp>
      <p:sp>
        <p:nvSpPr>
          <p:cNvPr id="4" name="Content Placeholder 2"/>
          <p:cNvSpPr>
            <a:spLocks noGrp="1"/>
          </p:cNvSpPr>
          <p:nvPr>
            <p:ph idx="1"/>
          </p:nvPr>
        </p:nvSpPr>
        <p:spPr>
          <a:prstGeom prst="rect">
            <a:avLst/>
          </a:prstGeom>
        </p:spPr>
        <p:txBody>
          <a:bodyPr>
            <a:normAutofit/>
          </a:bodyPr>
          <a:lstStyle/>
          <a:p>
            <a:pPr marL="0" indent="0">
              <a:buClr>
                <a:srgbClr val="00C4D7"/>
              </a:buClr>
              <a:buNone/>
            </a:pPr>
            <a:r>
              <a:rPr lang="en-US" dirty="0"/>
              <a:t>Financial aid consists of funds provided </a:t>
            </a:r>
            <a:br>
              <a:rPr lang="en-US" dirty="0"/>
            </a:br>
            <a:r>
              <a:rPr lang="en-US" dirty="0"/>
              <a:t>to students and families to help pay for postsecondary educational expenses.</a:t>
            </a:r>
          </a:p>
          <a:p>
            <a:pPr marL="530352">
              <a:buClr>
                <a:srgbClr val="00C4D7"/>
              </a:buClr>
            </a:pPr>
            <a:r>
              <a:rPr lang="en-US" dirty="0"/>
              <a:t>Gift Aid – Grants/Scholarships</a:t>
            </a:r>
          </a:p>
          <a:p>
            <a:pPr marL="530352">
              <a:buClr>
                <a:srgbClr val="00C4D7"/>
              </a:buClr>
            </a:pPr>
            <a:r>
              <a:rPr lang="en-US" dirty="0"/>
              <a:t>Self-Help – Work-Study</a:t>
            </a:r>
          </a:p>
          <a:p>
            <a:pPr marL="530352">
              <a:buClr>
                <a:srgbClr val="00C4D7"/>
              </a:buClr>
            </a:pPr>
            <a:r>
              <a:rPr lang="en-US" dirty="0"/>
              <a:t>Loans</a:t>
            </a:r>
          </a:p>
        </p:txBody>
      </p:sp>
      <p:pic>
        <p:nvPicPr>
          <p:cNvPr id="11" name="Picture 10" descr="Orion_money-ba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15400" y="924832"/>
            <a:ext cx="883920" cy="1094378"/>
          </a:xfrm>
          <a:prstGeom prst="rect">
            <a:avLst/>
          </a:prstGeom>
        </p:spPr>
      </p:pic>
    </p:spTree>
    <p:extLst>
      <p:ext uri="{BB962C8B-B14F-4D97-AF65-F5344CB8AC3E}">
        <p14:creationId xmlns:p14="http://schemas.microsoft.com/office/powerpoint/2010/main" val="3008616008"/>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Aid Basics</a:t>
            </a:r>
          </a:p>
        </p:txBody>
      </p:sp>
      <p:pic>
        <p:nvPicPr>
          <p:cNvPr id="5" name="Picture 4">
            <a:extLst>
              <a:ext uri="{FF2B5EF4-FFF2-40B4-BE49-F238E27FC236}">
                <a16:creationId xmlns:a16="http://schemas.microsoft.com/office/drawing/2014/main" id="{645AA0AB-68EF-4633-B3D7-2F89AF43ECF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99448" y="1399217"/>
            <a:ext cx="2892551" cy="5458783"/>
          </a:xfrm>
          <a:prstGeom prst="rect">
            <a:avLst/>
          </a:prstGeom>
          <a:effectLst>
            <a:innerShdw blurRad="889000" dist="50800" dir="13500000">
              <a:prstClr val="black">
                <a:alpha val="20000"/>
              </a:prstClr>
            </a:innerShdw>
          </a:effectLst>
        </p:spPr>
      </p:pic>
      <p:sp>
        <p:nvSpPr>
          <p:cNvPr id="6" name="Content Placeholder 3">
            <a:extLst>
              <a:ext uri="{FF2B5EF4-FFF2-40B4-BE49-F238E27FC236}">
                <a16:creationId xmlns:a16="http://schemas.microsoft.com/office/drawing/2014/main" id="{53ADFDD1-B468-E581-453E-E9B4565FD913}"/>
              </a:ext>
            </a:extLst>
          </p:cNvPr>
          <p:cNvSpPr>
            <a:spLocks noGrp="1"/>
          </p:cNvSpPr>
          <p:nvPr>
            <p:ph idx="1"/>
          </p:nvPr>
        </p:nvSpPr>
        <p:spPr>
          <a:xfrm>
            <a:off x="252664" y="1528011"/>
            <a:ext cx="8915400" cy="5166447"/>
          </a:xfrm>
        </p:spPr>
        <p:txBody>
          <a:bodyPr>
            <a:normAutofit/>
          </a:bodyPr>
          <a:lstStyle/>
          <a:p>
            <a:pPr marL="0" indent="0">
              <a:buNone/>
            </a:pPr>
            <a:r>
              <a:rPr lang="en-US" sz="2000" b="1" dirty="0">
                <a:solidFill>
                  <a:prstClr val="black"/>
                </a:solidFill>
                <a:cs typeface="Times New Roman" panose="02020603050405020304" pitchFamily="18" charset="0"/>
              </a:rPr>
              <a:t>Financial Aid: </a:t>
            </a:r>
            <a:r>
              <a:rPr lang="en-US" sz="1800" dirty="0">
                <a:solidFill>
                  <a:prstClr val="black"/>
                </a:solidFill>
                <a:cs typeface="Times New Roman" panose="02020603050405020304" pitchFamily="18" charset="0"/>
              </a:rPr>
              <a:t>funds to help students and families pay the cost of an education at a post-secondary school.</a:t>
            </a:r>
            <a:endParaRPr lang="en-US" sz="1800" u="sng" dirty="0"/>
          </a:p>
          <a:p>
            <a:endParaRPr lang="en-US" sz="900" b="1" dirty="0"/>
          </a:p>
          <a:p>
            <a:pPr marL="0" indent="0">
              <a:buNone/>
            </a:pPr>
            <a:r>
              <a:rPr lang="en-US" sz="1800" b="1" dirty="0"/>
              <a:t>Keep in mind:</a:t>
            </a:r>
          </a:p>
          <a:p>
            <a:r>
              <a:rPr lang="en-US" sz="1800" b="1" dirty="0"/>
              <a:t>Eligibility criteria may apply in order to receive/maintain aid</a:t>
            </a:r>
          </a:p>
          <a:p>
            <a:pPr lvl="1"/>
            <a:r>
              <a:rPr lang="en-US" sz="1600" dirty="0"/>
              <a:t>Criteria varies based on type/source of aid </a:t>
            </a:r>
          </a:p>
          <a:p>
            <a:pPr lvl="1"/>
            <a:r>
              <a:rPr lang="en-US" sz="1600" dirty="0"/>
              <a:t>May not qualify for all forms of aid</a:t>
            </a:r>
          </a:p>
          <a:p>
            <a:pPr lvl="1"/>
            <a:r>
              <a:rPr lang="en-US" sz="1600" dirty="0"/>
              <a:t>Must apply</a:t>
            </a:r>
            <a:r>
              <a:rPr lang="en-US" sz="1600" u="sng" dirty="0"/>
              <a:t> every </a:t>
            </a:r>
            <a:r>
              <a:rPr lang="en-US" sz="1600" dirty="0"/>
              <a:t>year to be considered</a:t>
            </a:r>
          </a:p>
          <a:p>
            <a:pPr lvl="1"/>
            <a:endParaRPr lang="en-US" sz="900" b="1" dirty="0"/>
          </a:p>
          <a:p>
            <a:r>
              <a:rPr lang="en-US" sz="1900" b="1" dirty="0"/>
              <a:t>Students should play an active role in the process</a:t>
            </a:r>
          </a:p>
          <a:p>
            <a:pPr lvl="1"/>
            <a:r>
              <a:rPr lang="en-US" sz="1800" dirty="0"/>
              <a:t>Research: careers, required training &amp; various schools </a:t>
            </a:r>
            <a:endParaRPr lang="en-US" sz="1500" dirty="0"/>
          </a:p>
          <a:p>
            <a:pPr lvl="1"/>
            <a:r>
              <a:rPr lang="en-US" sz="1800" dirty="0"/>
              <a:t>Take advantage of college fairs &amp; school visits </a:t>
            </a:r>
            <a:r>
              <a:rPr lang="en-US" sz="1200" dirty="0"/>
              <a:t>(ask about cost and available aid)</a:t>
            </a:r>
          </a:p>
          <a:p>
            <a:pPr lvl="1"/>
            <a:r>
              <a:rPr lang="en-US" sz="1800" dirty="0"/>
              <a:t>Share goals/plans and ask for assistance, if necessary</a:t>
            </a:r>
          </a:p>
          <a:p>
            <a:pPr marL="457200" lvl="1" indent="0">
              <a:buNone/>
            </a:pPr>
            <a:endParaRPr lang="en-US" sz="900" dirty="0"/>
          </a:p>
          <a:p>
            <a:pPr marL="0" indent="0">
              <a:buNone/>
            </a:pPr>
            <a:endParaRPr lang="en-US" sz="1900" b="1" dirty="0"/>
          </a:p>
          <a:p>
            <a:pPr marL="457200" lvl="1" indent="0">
              <a:buNone/>
            </a:pPr>
            <a:endParaRPr lang="en-US" dirty="0"/>
          </a:p>
        </p:txBody>
      </p:sp>
    </p:spTree>
    <p:extLst>
      <p:ext uri="{BB962C8B-B14F-4D97-AF65-F5344CB8AC3E}">
        <p14:creationId xmlns:p14="http://schemas.microsoft.com/office/powerpoint/2010/main" val="253214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w="28575">
            <a:noFill/>
          </a:ln>
        </p:spPr>
        <p:txBody>
          <a:bodyPr>
            <a:normAutofit/>
          </a:bodyPr>
          <a:lstStyle/>
          <a:p>
            <a:r>
              <a:rPr lang="en-US" dirty="0"/>
              <a:t>Financial Aid Basics</a:t>
            </a:r>
            <a:endParaRPr lang="en-US" b="1" dirty="0"/>
          </a:p>
        </p:txBody>
      </p:sp>
      <p:sp>
        <p:nvSpPr>
          <p:cNvPr id="9" name="Content Placeholder 2"/>
          <p:cNvSpPr>
            <a:spLocks noGrp="1"/>
          </p:cNvSpPr>
          <p:nvPr>
            <p:ph idx="1"/>
          </p:nvPr>
        </p:nvSpPr>
        <p:spPr>
          <a:xfrm>
            <a:off x="609601" y="1445498"/>
            <a:ext cx="5169392" cy="2438400"/>
          </a:xfrm>
          <a:noFill/>
        </p:spPr>
        <p:txBody>
          <a:bodyPr>
            <a:noAutofit/>
          </a:bodyPr>
          <a:lstStyle/>
          <a:p>
            <a:pPr marL="0" indent="0" algn="ctr">
              <a:lnSpc>
                <a:spcPct val="90000"/>
              </a:lnSpc>
              <a:spcBef>
                <a:spcPts val="1272"/>
              </a:spcBef>
              <a:buNone/>
            </a:pPr>
            <a:r>
              <a:rPr lang="en-US" sz="1800" b="1" u="sng" dirty="0">
                <a:solidFill>
                  <a:srgbClr val="0000FF"/>
                </a:solidFill>
              </a:rPr>
              <a:t>Cost of Attendance(COA):</a:t>
            </a:r>
            <a:r>
              <a:rPr lang="en-US" sz="1800" b="1" dirty="0">
                <a:solidFill>
                  <a:srgbClr val="0000FF"/>
                </a:solidFill>
              </a:rPr>
              <a:t> </a:t>
            </a:r>
          </a:p>
          <a:p>
            <a:pPr marL="0" indent="0">
              <a:lnSpc>
                <a:spcPct val="90000"/>
              </a:lnSpc>
              <a:spcBef>
                <a:spcPts val="1272"/>
              </a:spcBef>
              <a:buNone/>
            </a:pPr>
            <a:r>
              <a:rPr lang="en-US" sz="1800" dirty="0"/>
              <a:t>Costs that the student can expect to incur during a specific school year</a:t>
            </a:r>
            <a:endParaRPr lang="en-US" sz="1600" b="1" u="sng" dirty="0">
              <a:solidFill>
                <a:srgbClr val="AA2064"/>
              </a:solidFill>
            </a:endParaRPr>
          </a:p>
          <a:p>
            <a:pPr>
              <a:spcBef>
                <a:spcPts val="1272"/>
              </a:spcBef>
            </a:pPr>
            <a:r>
              <a:rPr lang="en-US" sz="1800" b="1" dirty="0">
                <a:solidFill>
                  <a:srgbClr val="7030A0"/>
                </a:solidFill>
              </a:rPr>
              <a:t>Direct costs: </a:t>
            </a:r>
            <a:r>
              <a:rPr lang="en-US" sz="1800" dirty="0"/>
              <a:t>billed by the school</a:t>
            </a:r>
          </a:p>
          <a:p>
            <a:pPr>
              <a:spcBef>
                <a:spcPts val="1272"/>
              </a:spcBef>
            </a:pPr>
            <a:r>
              <a:rPr lang="en-US" sz="1800" b="1" dirty="0">
                <a:solidFill>
                  <a:srgbClr val="008000"/>
                </a:solidFill>
              </a:rPr>
              <a:t>Indirect costs</a:t>
            </a:r>
            <a:r>
              <a:rPr lang="en-US" sz="1800" b="1" dirty="0">
                <a:solidFill>
                  <a:srgbClr val="088877"/>
                </a:solidFill>
              </a:rPr>
              <a:t>: </a:t>
            </a:r>
            <a:r>
              <a:rPr lang="en-US" sz="1800" dirty="0"/>
              <a:t>not included in bill but may be incurred</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72401" y="0"/>
            <a:ext cx="226640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a:xfrm>
            <a:off x="6823432" y="1608452"/>
            <a:ext cx="5072912" cy="2030860"/>
          </a:xfrm>
          <a:prstGeom prst="rect">
            <a:avLst/>
          </a:prstGeom>
          <a:noFill/>
          <a:ln>
            <a:solidFill>
              <a:srgbClr val="7030A0"/>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ts val="1272"/>
              </a:spcBef>
              <a:buNone/>
            </a:pPr>
            <a:r>
              <a:rPr lang="en-US" sz="1800" b="1" u="sng" dirty="0">
                <a:solidFill>
                  <a:srgbClr val="0000FF"/>
                </a:solidFill>
              </a:rPr>
              <a:t>Student Aid Index (SAI) </a:t>
            </a:r>
          </a:p>
          <a:p>
            <a:pPr>
              <a:lnSpc>
                <a:spcPct val="90000"/>
              </a:lnSpc>
              <a:spcBef>
                <a:spcPts val="1272"/>
              </a:spcBef>
            </a:pPr>
            <a:r>
              <a:rPr lang="en-US" sz="1800" dirty="0"/>
              <a:t>Used to determine eligibility for need-based aid. </a:t>
            </a:r>
          </a:p>
          <a:p>
            <a:pPr>
              <a:lnSpc>
                <a:spcPct val="90000"/>
              </a:lnSpc>
              <a:spcBef>
                <a:spcPts val="1272"/>
              </a:spcBef>
            </a:pPr>
            <a:r>
              <a:rPr lang="en-US" sz="1800" dirty="0"/>
              <a:t>Based on federal formula using information collected from the Free Application From Federal Student Aid (FAFSA)</a:t>
            </a:r>
          </a:p>
          <a:p>
            <a:pPr marL="0" indent="0">
              <a:lnSpc>
                <a:spcPct val="90000"/>
              </a:lnSpc>
              <a:spcBef>
                <a:spcPts val="1272"/>
              </a:spcBef>
              <a:buNone/>
            </a:pPr>
            <a:endParaRPr lang="en-US" sz="1800" dirty="0"/>
          </a:p>
          <a:p>
            <a:pPr marL="0" indent="0" algn="ctr">
              <a:lnSpc>
                <a:spcPct val="90000"/>
              </a:lnSpc>
              <a:spcBef>
                <a:spcPts val="1272"/>
              </a:spcBef>
              <a:buNone/>
            </a:pPr>
            <a:endParaRPr lang="en-US" sz="1800" b="1" dirty="0"/>
          </a:p>
          <a:p>
            <a:pPr marL="0" indent="0" algn="ctr">
              <a:lnSpc>
                <a:spcPct val="90000"/>
              </a:lnSpc>
              <a:spcBef>
                <a:spcPts val="1272"/>
              </a:spcBef>
              <a:buNone/>
            </a:pPr>
            <a:endParaRPr lang="en-US" sz="1800" b="1" dirty="0"/>
          </a:p>
          <a:p>
            <a:pPr marL="0" indent="0" algn="ctr">
              <a:lnSpc>
                <a:spcPct val="90000"/>
              </a:lnSpc>
              <a:spcBef>
                <a:spcPts val="1272"/>
              </a:spcBef>
              <a:buNone/>
            </a:pPr>
            <a:endParaRPr lang="en-US" sz="1800" b="1" dirty="0"/>
          </a:p>
          <a:p>
            <a:pPr marL="0" indent="0" algn="ctr">
              <a:lnSpc>
                <a:spcPct val="90000"/>
              </a:lnSpc>
              <a:spcBef>
                <a:spcPts val="1272"/>
              </a:spcBef>
              <a:buNone/>
            </a:pPr>
            <a:endParaRPr lang="en-US" sz="1800" b="1" dirty="0"/>
          </a:p>
          <a:p>
            <a:pPr marL="0" indent="0" algn="ctr">
              <a:lnSpc>
                <a:spcPct val="90000"/>
              </a:lnSpc>
              <a:spcBef>
                <a:spcPts val="1272"/>
              </a:spcBef>
              <a:buNone/>
            </a:pPr>
            <a:endParaRPr lang="en-US" sz="1800" b="1" u="sng" dirty="0">
              <a:solidFill>
                <a:srgbClr val="004C9A"/>
              </a:solidFill>
            </a:endParaRPr>
          </a:p>
          <a:p>
            <a:pPr lvl="1">
              <a:lnSpc>
                <a:spcPct val="90000"/>
              </a:lnSpc>
              <a:spcBef>
                <a:spcPts val="1272"/>
              </a:spcBef>
            </a:pPr>
            <a:endParaRPr lang="en-US" sz="1800" dirty="0"/>
          </a:p>
        </p:txBody>
      </p:sp>
      <p:sp>
        <p:nvSpPr>
          <p:cNvPr id="2" name="Rectangle 1"/>
          <p:cNvSpPr/>
          <p:nvPr/>
        </p:nvSpPr>
        <p:spPr>
          <a:xfrm>
            <a:off x="6965005" y="3962400"/>
            <a:ext cx="4312596" cy="1921552"/>
          </a:xfrm>
          <a:prstGeom prst="rect">
            <a:avLst/>
          </a:prstGeom>
          <a:noFill/>
        </p:spPr>
        <p:txBody>
          <a:bodyPr wrap="square">
            <a:spAutoFit/>
          </a:bodyPr>
          <a:lstStyle/>
          <a:p>
            <a:pPr algn="ctr">
              <a:lnSpc>
                <a:spcPct val="90000"/>
              </a:lnSpc>
              <a:spcBef>
                <a:spcPts val="1272"/>
              </a:spcBef>
            </a:pPr>
            <a:r>
              <a:rPr lang="en-US" b="1" u="sng" dirty="0">
                <a:solidFill>
                  <a:srgbClr val="0000FF"/>
                </a:solidFill>
              </a:rPr>
              <a:t>Financial Need </a:t>
            </a:r>
            <a:r>
              <a:rPr lang="en-US" b="1" dirty="0">
                <a:solidFill>
                  <a:srgbClr val="0000FF"/>
                </a:solidFill>
              </a:rPr>
              <a:t> </a:t>
            </a:r>
          </a:p>
          <a:p>
            <a:pPr marL="285750" indent="-285750">
              <a:lnSpc>
                <a:spcPct val="90000"/>
              </a:lnSpc>
              <a:spcBef>
                <a:spcPts val="1272"/>
              </a:spcBef>
              <a:buFont typeface="Arial" panose="020B0604020202020204" pitchFamily="34" charset="0"/>
              <a:buChar char="•"/>
            </a:pPr>
            <a:r>
              <a:rPr lang="en-US" dirty="0"/>
              <a:t>Schools will determine need after reviewing financial aid applications</a:t>
            </a:r>
          </a:p>
          <a:p>
            <a:pPr marL="285750" indent="-285750">
              <a:lnSpc>
                <a:spcPct val="90000"/>
              </a:lnSpc>
              <a:spcBef>
                <a:spcPts val="1272"/>
              </a:spcBef>
              <a:buFont typeface="Arial" panose="020B0604020202020204" pitchFamily="34" charset="0"/>
              <a:buChar char="•"/>
            </a:pPr>
            <a:r>
              <a:rPr lang="en-US" dirty="0"/>
              <a:t>Schools determine aid based on need, eligibility &amp; available funding at their schools</a:t>
            </a:r>
          </a:p>
        </p:txBody>
      </p:sp>
      <p:sp>
        <p:nvSpPr>
          <p:cNvPr id="7" name="Content Placeholder 2"/>
          <p:cNvSpPr txBox="1">
            <a:spLocks/>
          </p:cNvSpPr>
          <p:nvPr/>
        </p:nvSpPr>
        <p:spPr>
          <a:xfrm>
            <a:off x="609600" y="3962400"/>
            <a:ext cx="5181600" cy="2667000"/>
          </a:xfrm>
          <a:prstGeom prst="rect">
            <a:avLst/>
          </a:prstGeom>
          <a:ln>
            <a:solidFill>
              <a:schemeClr val="tx1"/>
            </a:solidFill>
          </a:ln>
        </p:spPr>
        <p:txBody>
          <a:bodyPr>
            <a:normAutofit/>
          </a:bodyPr>
          <a:lstStyle>
            <a:lvl1pPr marL="342900" indent="-342900" algn="l" defTabSz="914400" rtl="0" eaLnBrk="1" latinLnBrk="0" hangingPunct="1">
              <a:lnSpc>
                <a:spcPct val="90000"/>
              </a:lnSpc>
              <a:spcBef>
                <a:spcPts val="650"/>
              </a:spcBef>
              <a:spcAft>
                <a:spcPts val="300"/>
              </a:spcAft>
              <a:buClr>
                <a:srgbClr val="088877"/>
              </a:buClr>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lnSpc>
                <a:spcPct val="90000"/>
              </a:lnSpc>
              <a:spcBef>
                <a:spcPts val="300"/>
              </a:spcBef>
              <a:spcAft>
                <a:spcPts val="300"/>
              </a:spcAft>
              <a:buClr>
                <a:srgbClr val="088877"/>
              </a:buClr>
              <a:buFont typeface="Lucida Grande"/>
              <a:buChar char="»"/>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300"/>
              </a:spcBef>
              <a:spcAft>
                <a:spcPts val="300"/>
              </a:spcAft>
              <a:buClr>
                <a:srgbClr val="088877"/>
              </a:buClr>
              <a:buSzPct val="80000"/>
              <a:buFont typeface="Lucida Grande"/>
              <a:buChar char="◦"/>
              <a:defRPr sz="2400" kern="1200">
                <a:solidFill>
                  <a:schemeClr val="tx1"/>
                </a:solidFill>
                <a:latin typeface="Arial"/>
                <a:ea typeface="+mn-ea"/>
                <a:cs typeface="Arial"/>
              </a:defRPr>
            </a:lvl3pPr>
            <a:lvl4pPr marL="1600200" indent="-228600" algn="l" defTabSz="914400" rtl="0" eaLnBrk="1" latinLnBrk="0" hangingPunct="1">
              <a:lnSpc>
                <a:spcPct val="90000"/>
              </a:lnSpc>
              <a:spcBef>
                <a:spcPts val="300"/>
              </a:spcBef>
              <a:spcAft>
                <a:spcPts val="300"/>
              </a:spcAft>
              <a:buClr>
                <a:srgbClr val="088877"/>
              </a:buClr>
              <a:buSzPct val="70000"/>
              <a:buFont typeface="Lucida Grande"/>
              <a:buChar char="►"/>
              <a:defRPr sz="2000" kern="1200">
                <a:solidFill>
                  <a:schemeClr val="tx1"/>
                </a:solidFill>
                <a:latin typeface="Arial"/>
                <a:ea typeface="+mn-ea"/>
                <a:cs typeface="Arial"/>
              </a:defRPr>
            </a:lvl4pPr>
            <a:lvl5pPr marL="2057400" indent="-228600" algn="l" defTabSz="914400" rtl="0" eaLnBrk="1" latinLnBrk="0" hangingPunct="1">
              <a:lnSpc>
                <a:spcPct val="90000"/>
              </a:lnSpc>
              <a:spcBef>
                <a:spcPts val="300"/>
              </a:spcBef>
              <a:spcAft>
                <a:spcPts val="300"/>
              </a:spcAft>
              <a:buClr>
                <a:srgbClr val="088877"/>
              </a:buClr>
              <a:buFont typeface="Arial"/>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t>School costs include:</a:t>
            </a:r>
          </a:p>
          <a:p>
            <a:pPr lvl="1">
              <a:buFont typeface="Wingdings" panose="05000000000000000000" pitchFamily="2" charset="2"/>
              <a:buChar char="§"/>
            </a:pPr>
            <a:r>
              <a:rPr lang="en-US" sz="1800" b="1" dirty="0">
                <a:solidFill>
                  <a:srgbClr val="7030A0"/>
                </a:solidFill>
              </a:rPr>
              <a:t>Tuition and fees</a:t>
            </a:r>
          </a:p>
          <a:p>
            <a:pPr lvl="1">
              <a:buFont typeface="Wingdings" panose="05000000000000000000" pitchFamily="2" charset="2"/>
              <a:buChar char="§"/>
            </a:pPr>
            <a:r>
              <a:rPr lang="en-US" sz="1800" b="1" dirty="0">
                <a:solidFill>
                  <a:srgbClr val="7030A0"/>
                </a:solidFill>
              </a:rPr>
              <a:t>Housing &amp; Food</a:t>
            </a:r>
          </a:p>
          <a:p>
            <a:pPr lvl="1">
              <a:buFont typeface="Wingdings" panose="05000000000000000000" pitchFamily="2" charset="2"/>
              <a:buChar char="§"/>
            </a:pPr>
            <a:r>
              <a:rPr lang="en-US" sz="1800" b="1" dirty="0">
                <a:solidFill>
                  <a:srgbClr val="008000"/>
                </a:solidFill>
              </a:rPr>
              <a:t>Books and supplies</a:t>
            </a:r>
          </a:p>
          <a:p>
            <a:pPr lvl="1">
              <a:buFont typeface="Wingdings" panose="05000000000000000000" pitchFamily="2" charset="2"/>
              <a:buChar char="§"/>
            </a:pPr>
            <a:r>
              <a:rPr lang="en-US" sz="1800" b="1" dirty="0">
                <a:solidFill>
                  <a:srgbClr val="008000"/>
                </a:solidFill>
              </a:rPr>
              <a:t>Transportation</a:t>
            </a:r>
          </a:p>
          <a:p>
            <a:pPr lvl="1">
              <a:buFont typeface="Wingdings" panose="05000000000000000000" pitchFamily="2" charset="2"/>
              <a:buChar char="§"/>
            </a:pPr>
            <a:r>
              <a:rPr lang="en-US" sz="1800" b="1" dirty="0">
                <a:solidFill>
                  <a:srgbClr val="008000"/>
                </a:solidFill>
              </a:rPr>
              <a:t>Miscellaneous living expenses</a:t>
            </a:r>
          </a:p>
          <a:p>
            <a:pPr lvl="1">
              <a:buFont typeface="Wingdings" panose="05000000000000000000" pitchFamily="2" charset="2"/>
              <a:buChar char="§"/>
            </a:pPr>
            <a:r>
              <a:rPr lang="en-US" sz="1800" b="1" dirty="0">
                <a:solidFill>
                  <a:srgbClr val="008000"/>
                </a:solidFill>
              </a:rPr>
              <a:t>Childcare, if necessary</a:t>
            </a:r>
          </a:p>
          <a:p>
            <a:endParaRPr lang="en-US" dirty="0"/>
          </a:p>
        </p:txBody>
      </p:sp>
    </p:spTree>
    <p:extLst>
      <p:ext uri="{BB962C8B-B14F-4D97-AF65-F5344CB8AC3E}">
        <p14:creationId xmlns:p14="http://schemas.microsoft.com/office/powerpoint/2010/main" val="2279641645"/>
      </p:ext>
    </p:extLst>
  </p:cSld>
  <p:clrMapOvr>
    <a:masterClrMapping/>
  </p:clrMapOvr>
  <p:transition spd="slow">
    <p:wipe dir="r"/>
  </p:transition>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141313"/>
      </a:dk2>
      <a:lt2>
        <a:srgbClr val="EEECE1"/>
      </a:lt2>
      <a:accent1>
        <a:srgbClr val="FF621D"/>
      </a:accent1>
      <a:accent2>
        <a:srgbClr val="2D6831"/>
      </a:accent2>
      <a:accent3>
        <a:srgbClr val="CD3322"/>
      </a:accent3>
      <a:accent4>
        <a:srgbClr val="005478"/>
      </a:accent4>
      <a:accent5>
        <a:srgbClr val="FCB940"/>
      </a:accent5>
      <a:accent6>
        <a:srgbClr val="E1792B"/>
      </a:accent6>
      <a:hlink>
        <a:srgbClr val="3C672B"/>
      </a:hlink>
      <a:folHlink>
        <a:srgbClr val="223E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C730C"/>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2023 FAN Slide Deck PPT" id="{3ACE7A74-E6A4-1548-BE6D-A5B48D90D17F}" vid="{947EA9E1-5DC8-B84C-B203-9B9773BF8247}"/>
    </a:ext>
  </a:extLst>
</a:theme>
</file>

<file path=ppt/theme/theme2.xml><?xml version="1.0" encoding="utf-8"?>
<a:theme xmlns:a="http://schemas.openxmlformats.org/drawingml/2006/main" name="2_Office Theme">
  <a:themeElements>
    <a:clrScheme name="Custom 1">
      <a:dk1>
        <a:sysClr val="windowText" lastClr="000000"/>
      </a:dk1>
      <a:lt1>
        <a:sysClr val="window" lastClr="FFFFFF"/>
      </a:lt1>
      <a:dk2>
        <a:srgbClr val="141313"/>
      </a:dk2>
      <a:lt2>
        <a:srgbClr val="EEECE1"/>
      </a:lt2>
      <a:accent1>
        <a:srgbClr val="FF621D"/>
      </a:accent1>
      <a:accent2>
        <a:srgbClr val="2D6831"/>
      </a:accent2>
      <a:accent3>
        <a:srgbClr val="CD3322"/>
      </a:accent3>
      <a:accent4>
        <a:srgbClr val="005478"/>
      </a:accent4>
      <a:accent5>
        <a:srgbClr val="FCB940"/>
      </a:accent5>
      <a:accent6>
        <a:srgbClr val="E1792B"/>
      </a:accent6>
      <a:hlink>
        <a:srgbClr val="3C672B"/>
      </a:hlink>
      <a:folHlink>
        <a:srgbClr val="223E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C730C"/>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2023 FAN Slide Deck PPT" id="{3ACE7A74-E6A4-1548-BE6D-A5B48D90D17F}" vid="{947EA9E1-5DC8-B84C-B203-9B9773BF82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4004</Words>
  <Application>Microsoft Office PowerPoint</Application>
  <PresentationFormat>Widescreen</PresentationFormat>
  <Paragraphs>636</Paragraphs>
  <Slides>49</Slides>
  <Notes>19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49</vt:i4>
      </vt:variant>
    </vt:vector>
  </HeadingPairs>
  <TitlesOfParts>
    <vt:vector size="62" baseType="lpstr">
      <vt:lpstr>Arial</vt:lpstr>
      <vt:lpstr>Brush Script MT</vt:lpstr>
      <vt:lpstr>Calibri</vt:lpstr>
      <vt:lpstr>GALBOV+OpenSans</vt:lpstr>
      <vt:lpstr>Helvetica</vt:lpstr>
      <vt:lpstr>Lucida Grande</vt:lpstr>
      <vt:lpstr>Open Sans</vt:lpstr>
      <vt:lpstr>Open Sans SemiBold</vt:lpstr>
      <vt:lpstr>Oswald</vt:lpstr>
      <vt:lpstr>System Font Regular</vt:lpstr>
      <vt:lpstr>Wingdings</vt:lpstr>
      <vt:lpstr>1_Office Theme</vt:lpstr>
      <vt:lpstr>2_Office Theme</vt:lpstr>
      <vt:lpstr>PowerPoint Presentation</vt:lpstr>
      <vt:lpstr>Your Presenter</vt:lpstr>
      <vt:lpstr>Meet the Team Western Pennsylvania</vt:lpstr>
      <vt:lpstr>Meet the Team Eastern Pennsylvania</vt:lpstr>
      <vt:lpstr>Topics</vt:lpstr>
      <vt:lpstr>Basic Principles, Federal Aid</vt:lpstr>
      <vt:lpstr>What Is Financial Aid?</vt:lpstr>
      <vt:lpstr>Financial Aid Basics</vt:lpstr>
      <vt:lpstr>Financial Aid Basics</vt:lpstr>
      <vt:lpstr> Types of Financial Aid</vt:lpstr>
      <vt:lpstr> Sources of Aid </vt:lpstr>
      <vt:lpstr>Scholarships</vt:lpstr>
      <vt:lpstr>Scholarship Search</vt:lpstr>
      <vt:lpstr>Federal Student Aid Programs</vt:lpstr>
      <vt:lpstr>Pennsylvania State Grant</vt:lpstr>
      <vt:lpstr>PA State Administered Programs</vt:lpstr>
      <vt:lpstr>Federal Direct Loans</vt:lpstr>
      <vt:lpstr>Additional Student Loans</vt:lpstr>
      <vt:lpstr>PowerPoint Presentation</vt:lpstr>
      <vt:lpstr>Be a Smart Borrower</vt:lpstr>
      <vt:lpstr>PowerPoint Presentation</vt:lpstr>
      <vt:lpstr>Financial Aid Forms</vt:lpstr>
      <vt:lpstr>Free Application for Federal Student Aid (FAFSA®) </vt:lpstr>
      <vt:lpstr>Free Application for Federal Student Aid: FAFSA</vt:lpstr>
      <vt:lpstr> Federal Student Aid Accounts (FSA ID)</vt:lpstr>
      <vt:lpstr>Free Application for Federal Student Aid (FAFSA®) </vt:lpstr>
      <vt:lpstr>Information Needed for 2024-25 FAFSA</vt:lpstr>
      <vt:lpstr>Roles Within the 2024-25 FAFSA</vt:lpstr>
      <vt:lpstr>FAFSA Steps</vt:lpstr>
      <vt:lpstr>FAFSA – Colleges Section</vt:lpstr>
      <vt:lpstr>Whose Information is reported on the 2024-25 FAFSA?</vt:lpstr>
      <vt:lpstr>Who Is Independent?</vt:lpstr>
      <vt:lpstr>Provisional Independent Status</vt:lpstr>
      <vt:lpstr>Financial Information: </vt:lpstr>
      <vt:lpstr>Signing with the FSA ID</vt:lpstr>
      <vt:lpstr>FAFSA Confirmation</vt:lpstr>
      <vt:lpstr>GrantUs</vt:lpstr>
      <vt:lpstr>PA State Grant Form (SGF)</vt:lpstr>
      <vt:lpstr>PA State Grant Form (SGF)</vt:lpstr>
      <vt:lpstr>Special Circumstances</vt:lpstr>
      <vt:lpstr>PowerPoint Presentation</vt:lpstr>
      <vt:lpstr>The Process Continues</vt:lpstr>
      <vt:lpstr>Need Analysis</vt:lpstr>
      <vt:lpstr>Compare &amp; Understand Financial Aid Offers</vt:lpstr>
      <vt:lpstr>Resources</vt:lpstr>
      <vt:lpstr>Resources</vt:lpstr>
      <vt:lpstr>PHEAA Publications</vt:lpstr>
      <vt:lpstr>PowerPoint Presentation</vt:lpstr>
      <vt:lpstr>Your Presenter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DeVan, Tiffanie A</dc:creator>
  <cp:lastModifiedBy>Felder, Ronald K</cp:lastModifiedBy>
  <cp:revision>113</cp:revision>
  <cp:lastPrinted>2023-09-12T13:40:41Z</cp:lastPrinted>
  <dcterms:created xsi:type="dcterms:W3CDTF">2023-09-05T22:47:00Z</dcterms:created>
  <dcterms:modified xsi:type="dcterms:W3CDTF">2023-12-29T13:44:50Z</dcterms:modified>
</cp:coreProperties>
</file>